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Masters/slideMaster8.xml" ContentType="application/vnd.openxmlformats-officedocument.presentationml.slideMaster+xml"/>
  <Override PartName="/ppt/commentAuthors.xml" ContentType="application/vnd.openxmlformats-officedocument.presentationml.commentAuthors+xml"/>
  <Override PartName="/ppt/slideMasters/slideMaster6.xml" ContentType="application/vnd.openxmlformats-officedocument.presentationml.slideMaster+xml"/>
  <Override PartName="/ppt/theme/theme8.xml" ContentType="application/vnd.openxmlformats-officedocument.theme+xml"/>
  <Override PartName="/ppt/theme/theme12.xml" ContentType="application/vnd.openxmlformats-officedocument.them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theme/theme10.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83" r:id="rId1"/>
    <p:sldMasterId id="2147483663" r:id="rId2"/>
    <p:sldMasterId id="2147483659" r:id="rId3"/>
    <p:sldMasterId id="2147483661" r:id="rId4"/>
    <p:sldMasterId id="2147483687" r:id="rId5"/>
    <p:sldMasterId id="2147483689" r:id="rId6"/>
    <p:sldMasterId id="2147483691" r:id="rId7"/>
    <p:sldMasterId id="2147483694" r:id="rId8"/>
    <p:sldMasterId id="2147483697" r:id="rId9"/>
    <p:sldMasterId id="2147483700" r:id="rId10"/>
  </p:sldMasterIdLst>
  <p:notesMasterIdLst>
    <p:notesMasterId r:id="rId71"/>
  </p:notesMasterIdLst>
  <p:handoutMasterIdLst>
    <p:handoutMasterId r:id="rId72"/>
  </p:handoutMasterIdLst>
  <p:sldIdLst>
    <p:sldId id="286" r:id="rId11"/>
    <p:sldId id="338" r:id="rId12"/>
    <p:sldId id="303" r:id="rId13"/>
    <p:sldId id="305" r:id="rId14"/>
    <p:sldId id="306" r:id="rId15"/>
    <p:sldId id="292" r:id="rId16"/>
    <p:sldId id="318" r:id="rId17"/>
    <p:sldId id="339" r:id="rId18"/>
    <p:sldId id="294" r:id="rId19"/>
    <p:sldId id="296" r:id="rId20"/>
    <p:sldId id="365" r:id="rId21"/>
    <p:sldId id="366" r:id="rId22"/>
    <p:sldId id="369" r:id="rId23"/>
    <p:sldId id="364" r:id="rId24"/>
    <p:sldId id="378" r:id="rId25"/>
    <p:sldId id="368" r:id="rId26"/>
    <p:sldId id="345" r:id="rId27"/>
    <p:sldId id="319" r:id="rId28"/>
    <p:sldId id="340" r:id="rId29"/>
    <p:sldId id="320" r:id="rId30"/>
    <p:sldId id="297" r:id="rId31"/>
    <p:sldId id="351" r:id="rId32"/>
    <p:sldId id="298" r:id="rId33"/>
    <p:sldId id="315" r:id="rId34"/>
    <p:sldId id="323" r:id="rId35"/>
    <p:sldId id="324" r:id="rId36"/>
    <p:sldId id="327" r:id="rId37"/>
    <p:sldId id="376" r:id="rId38"/>
    <p:sldId id="355" r:id="rId39"/>
    <p:sldId id="330" r:id="rId40"/>
    <p:sldId id="372" r:id="rId41"/>
    <p:sldId id="329" r:id="rId42"/>
    <p:sldId id="371" r:id="rId43"/>
    <p:sldId id="370" r:id="rId44"/>
    <p:sldId id="349" r:id="rId45"/>
    <p:sldId id="356" r:id="rId46"/>
    <p:sldId id="377" r:id="rId47"/>
    <p:sldId id="331" r:id="rId48"/>
    <p:sldId id="307" r:id="rId49"/>
    <p:sldId id="314" r:id="rId50"/>
    <p:sldId id="301" r:id="rId51"/>
    <p:sldId id="311" r:id="rId52"/>
    <p:sldId id="332" r:id="rId53"/>
    <p:sldId id="341" r:id="rId54"/>
    <p:sldId id="317" r:id="rId55"/>
    <p:sldId id="333" r:id="rId56"/>
    <p:sldId id="308" r:id="rId57"/>
    <p:sldId id="347" r:id="rId58"/>
    <p:sldId id="334" r:id="rId59"/>
    <p:sldId id="335" r:id="rId60"/>
    <p:sldId id="336" r:id="rId61"/>
    <p:sldId id="343" r:id="rId62"/>
    <p:sldId id="344" r:id="rId63"/>
    <p:sldId id="373" r:id="rId64"/>
    <p:sldId id="346" r:id="rId65"/>
    <p:sldId id="312" r:id="rId66"/>
    <p:sldId id="310" r:id="rId67"/>
    <p:sldId id="348" r:id="rId68"/>
    <p:sldId id="354" r:id="rId69"/>
    <p:sldId id="316" r:id="rId70"/>
  </p:sldIdLst>
  <p:sldSz cx="9144000" cy="6858000" type="screen4x3"/>
  <p:notesSz cx="6797675" cy="9926638"/>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istration centrale" initials="Ac" lastIdx="14"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D566E"/>
    <a:srgbClr val="F28E65"/>
    <a:srgbClr val="8B97A9"/>
    <a:srgbClr val="E3C937"/>
    <a:srgbClr val="26338B"/>
    <a:srgbClr val="51BAAA"/>
    <a:srgbClr val="DA0D57"/>
    <a:srgbClr val="CC0047"/>
    <a:srgbClr val="9B008A"/>
    <a:srgbClr val="78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73" autoAdjust="0"/>
    <p:restoredTop sz="94661"/>
  </p:normalViewPr>
  <p:slideViewPr>
    <p:cSldViewPr snapToGrid="0" snapToObjects="1">
      <p:cViewPr>
        <p:scale>
          <a:sx n="100" d="100"/>
          <a:sy n="100" d="100"/>
        </p:scale>
        <p:origin x="-1236" y="-1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slide" Target="slides/slide53.xml"/><Relationship Id="rId68" Type="http://schemas.openxmlformats.org/officeDocument/2006/relationships/slide" Target="slides/slide58.xml"/><Relationship Id="rId76"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61" Type="http://schemas.openxmlformats.org/officeDocument/2006/relationships/slide" Target="slides/slide5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C7D9186E-EAA7-3A42-AFD2-CC349621202A}" type="datetimeFigureOut">
              <a:rPr lang="fr-FR" smtClean="0"/>
              <a:pPr/>
              <a:t>08/01/2020</a:t>
            </a:fld>
            <a:endParaRPr lang="fr-FR"/>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2D8815B8-4CE2-F247-96EE-D0C173663BEB}" type="slidenum">
              <a:rPr lang="fr-FR" smtClean="0"/>
              <a:pPr/>
              <a:t>‹N°›</a:t>
            </a:fld>
            <a:endParaRPr lang="fr-FR"/>
          </a:p>
        </p:txBody>
      </p:sp>
    </p:spTree>
    <p:extLst>
      <p:ext uri="{BB962C8B-B14F-4D97-AF65-F5344CB8AC3E}">
        <p14:creationId xmlns:p14="http://schemas.microsoft.com/office/powerpoint/2010/main" xmlns="" val="18701493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E2EF2D4-44B9-F34D-AC77-36ED78FDDA30}" type="datetimeFigureOut">
              <a:rPr lang="fr-FR" smtClean="0"/>
              <a:pPr/>
              <a:t>08/01/2020</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8D7BDEA-8EA0-FE4F-8E67-406CE035A260}" type="slidenum">
              <a:rPr lang="fr-FR" smtClean="0"/>
              <a:pPr/>
              <a:t>‹N°›</a:t>
            </a:fld>
            <a:endParaRPr lang="fr-FR"/>
          </a:p>
        </p:txBody>
      </p:sp>
    </p:spTree>
    <p:extLst>
      <p:ext uri="{BB962C8B-B14F-4D97-AF65-F5344CB8AC3E}">
        <p14:creationId xmlns:p14="http://schemas.microsoft.com/office/powerpoint/2010/main" xmlns="" val="255376044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solidFill>
                  <a:prstClr val="black"/>
                </a:solidFill>
              </a:rPr>
              <a:pPr/>
              <a:t>11</a:t>
            </a:fld>
            <a:endParaRPr lang="fr-FR">
              <a:solidFill>
                <a:prstClr val="black"/>
              </a:solidFill>
            </a:endParaRPr>
          </a:p>
        </p:txBody>
      </p:sp>
    </p:spTree>
    <p:extLst>
      <p:ext uri="{BB962C8B-B14F-4D97-AF65-F5344CB8AC3E}">
        <p14:creationId xmlns:p14="http://schemas.microsoft.com/office/powerpoint/2010/main" xmlns="" val="973561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solidFill>
                  <a:prstClr val="black"/>
                </a:solidFill>
              </a:rPr>
              <a:pPr/>
              <a:t>12</a:t>
            </a:fld>
            <a:endParaRPr lang="fr-FR">
              <a:solidFill>
                <a:prstClr val="black"/>
              </a:solidFill>
            </a:endParaRPr>
          </a:p>
        </p:txBody>
      </p:sp>
    </p:spTree>
    <p:extLst>
      <p:ext uri="{BB962C8B-B14F-4D97-AF65-F5344CB8AC3E}">
        <p14:creationId xmlns:p14="http://schemas.microsoft.com/office/powerpoint/2010/main" xmlns="" val="973561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solidFill>
                  <a:prstClr val="black"/>
                </a:solidFill>
              </a:rPr>
              <a:pPr/>
              <a:t>13</a:t>
            </a:fld>
            <a:endParaRPr lang="fr-FR">
              <a:solidFill>
                <a:prstClr val="black"/>
              </a:solidFill>
            </a:endParaRPr>
          </a:p>
        </p:txBody>
      </p:sp>
    </p:spTree>
    <p:extLst>
      <p:ext uri="{BB962C8B-B14F-4D97-AF65-F5344CB8AC3E}">
        <p14:creationId xmlns:p14="http://schemas.microsoft.com/office/powerpoint/2010/main" xmlns="" val="973561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7" name="Espace réservé du texte 2"/>
          <p:cNvSpPr>
            <a:spLocks noGrp="1"/>
          </p:cNvSpPr>
          <p:nvPr>
            <p:ph idx="1"/>
          </p:nvPr>
        </p:nvSpPr>
        <p:spPr>
          <a:xfrm>
            <a:off x="426712" y="1476022"/>
            <a:ext cx="8168646" cy="4525963"/>
          </a:xfrm>
          <a:prstGeom prst="rect">
            <a:avLst/>
          </a:prstGeom>
        </p:spPr>
        <p:txBody>
          <a:bodyPr vert="horz" lIns="91440" tIns="45720" rIns="91440" bIns="45720" rtlCol="0">
            <a:normAutofit/>
          </a:bodyPr>
          <a:lstStyle>
            <a:lvl1pPr marL="177800" indent="-177800">
              <a:buClr>
                <a:srgbClr val="FF0000"/>
              </a:buClr>
              <a:buFont typeface="Lucida Grande"/>
              <a:buChar char="&gt;"/>
              <a:defRPr/>
            </a:lvl1pPr>
            <a:lvl2pPr>
              <a:buClr>
                <a:schemeClr val="tx1"/>
              </a:buClr>
              <a:defRPr/>
            </a:lvl2pPr>
            <a:lvl4pPr>
              <a:buClr>
                <a:schemeClr val="tx1"/>
              </a:buClr>
              <a:defRPr/>
            </a:lvl4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xmlns="" val="205119136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6" name="Espace réservé du texte 6"/>
          <p:cNvSpPr>
            <a:spLocks noGrp="1"/>
          </p:cNvSpPr>
          <p:nvPr>
            <p:ph type="body" sz="quarter" idx="13" hasCustomPrompt="1"/>
          </p:nvPr>
        </p:nvSpPr>
        <p:spPr>
          <a:xfrm>
            <a:off x="426718" y="1471083"/>
            <a:ext cx="8159932" cy="4598988"/>
          </a:xfrm>
        </p:spPr>
        <p:txBody>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0"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xmlns="" val="342100551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5"/>
            <a:ext cx="7886700" cy="1325563"/>
          </a:xfrm>
          <a:prstGeom prst="rect">
            <a:avLst/>
          </a:prstGeom>
        </p:spPr>
        <p:txBody>
          <a:bodyPr/>
          <a:lstStyle/>
          <a:p>
            <a:r>
              <a:rPr lang="fr-FR" dirty="0" smtClean="0"/>
              <a:t>Cliquez et modifiez le titre</a:t>
            </a:r>
            <a:endParaRPr lang="fr-FR" dirty="0"/>
          </a:p>
        </p:txBody>
      </p:sp>
      <p:sp>
        <p:nvSpPr>
          <p:cNvPr id="4"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xmlns="" val="331638573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7" name="Espace réservé du texte 2"/>
          <p:cNvSpPr>
            <a:spLocks noGrp="1"/>
          </p:cNvSpPr>
          <p:nvPr>
            <p:ph idx="1"/>
          </p:nvPr>
        </p:nvSpPr>
        <p:spPr>
          <a:xfrm>
            <a:off x="426712" y="1476022"/>
            <a:ext cx="8168646" cy="4525963"/>
          </a:xfrm>
          <a:prstGeom prst="rect">
            <a:avLst/>
          </a:prstGeom>
        </p:spPr>
        <p:txBody>
          <a:bodyPr vert="horz" lIns="91440" tIns="45720" rIns="91440" bIns="45720" rtlCol="0">
            <a:normAutofit/>
          </a:bodyPr>
          <a:lstStyle>
            <a:lvl1pPr marL="177800" indent="-177800">
              <a:buClr>
                <a:srgbClr val="FF0000"/>
              </a:buClr>
              <a:buFont typeface="Lucida Grande"/>
              <a:buChar char="&gt;"/>
              <a:defRPr/>
            </a:lvl1pPr>
            <a:lvl2pPr>
              <a:buClr>
                <a:schemeClr val="tx1"/>
              </a:buClr>
              <a:defRPr/>
            </a:lvl2pPr>
            <a:lvl4pPr>
              <a:buClr>
                <a:schemeClr val="tx1"/>
              </a:buClr>
              <a:defRPr/>
            </a:lvl4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xmlns="" val="339687583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6" name="Espace réservé du texte 6"/>
          <p:cNvSpPr>
            <a:spLocks noGrp="1"/>
          </p:cNvSpPr>
          <p:nvPr>
            <p:ph type="body" sz="quarter" idx="13" hasCustomPrompt="1"/>
          </p:nvPr>
        </p:nvSpPr>
        <p:spPr>
          <a:xfrm>
            <a:off x="426718" y="1471083"/>
            <a:ext cx="8159932" cy="4598988"/>
          </a:xfrm>
        </p:spPr>
        <p:txBody>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0"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xmlns="" val="60759405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5"/>
            <a:ext cx="7886700" cy="1325563"/>
          </a:xfrm>
          <a:prstGeom prst="rect">
            <a:avLst/>
          </a:prstGeom>
        </p:spPr>
        <p:txBody>
          <a:bodyPr/>
          <a:lstStyle/>
          <a:p>
            <a:r>
              <a:rPr lang="fr-FR" dirty="0" smtClean="0"/>
              <a:t>Cliquez et modifiez le titre</a:t>
            </a:r>
            <a:endParaRPr lang="fr-FR" dirty="0"/>
          </a:p>
        </p:txBody>
      </p:sp>
      <p:sp>
        <p:nvSpPr>
          <p:cNvPr id="4"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xmlns="" val="123800949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6" name="Espace réservé du texte 6"/>
          <p:cNvSpPr>
            <a:spLocks noGrp="1"/>
          </p:cNvSpPr>
          <p:nvPr>
            <p:ph type="body" sz="quarter" idx="13" hasCustomPrompt="1"/>
          </p:nvPr>
        </p:nvSpPr>
        <p:spPr>
          <a:xfrm>
            <a:off x="426718" y="1471083"/>
            <a:ext cx="8159932" cy="4598988"/>
          </a:xfrm>
        </p:spPr>
        <p:txBody>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0"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xmlns="" val="33691784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5"/>
            <a:ext cx="7886700" cy="1325563"/>
          </a:xfrm>
          <a:prstGeom prst="rect">
            <a:avLst/>
          </a:prstGeom>
        </p:spPr>
        <p:txBody>
          <a:bodyPr/>
          <a:lstStyle/>
          <a:p>
            <a:r>
              <a:rPr lang="fr-FR" dirty="0" smtClean="0"/>
              <a:t>Cliquez et modifiez le titre</a:t>
            </a:r>
            <a:endParaRPr lang="fr-FR" dirty="0"/>
          </a:p>
        </p:txBody>
      </p:sp>
      <p:sp>
        <p:nvSpPr>
          <p:cNvPr id="4"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xmlns="" val="139851266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5"/>
            <a:ext cx="7886700" cy="1325563"/>
          </a:xfrm>
          <a:prstGeom prst="rect">
            <a:avLst/>
          </a:prstGeom>
        </p:spPr>
        <p:txBody>
          <a:bodyPr/>
          <a:lstStyle/>
          <a:p>
            <a:r>
              <a:rPr lang="fr-FR" dirty="0" smtClean="0"/>
              <a:t>Cliquez et modifiez le titre</a:t>
            </a:r>
            <a:endParaRPr lang="fr-FR" dirty="0"/>
          </a:p>
        </p:txBody>
      </p:sp>
      <p:sp>
        <p:nvSpPr>
          <p:cNvPr id="4"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xmlns="" val="42888115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6" name="Espace réservé du texte 6"/>
          <p:cNvSpPr>
            <a:spLocks noGrp="1"/>
          </p:cNvSpPr>
          <p:nvPr>
            <p:ph type="body" sz="quarter" idx="13" hasCustomPrompt="1"/>
          </p:nvPr>
        </p:nvSpPr>
        <p:spPr>
          <a:xfrm>
            <a:off x="426718" y="1471083"/>
            <a:ext cx="8159932" cy="4598988"/>
          </a:xfrm>
        </p:spPr>
        <p:txBody>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0"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xmlns="" val="333979190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5"/>
            <a:ext cx="7886700" cy="1325563"/>
          </a:xfrm>
          <a:prstGeom prst="rect">
            <a:avLst/>
          </a:prstGeom>
        </p:spPr>
        <p:txBody>
          <a:bodyPr/>
          <a:lstStyle/>
          <a:p>
            <a:r>
              <a:rPr lang="fr-FR" dirty="0" smtClean="0"/>
              <a:t>Cliquez et modifiez le titre</a:t>
            </a:r>
            <a:endParaRPr lang="fr-FR" dirty="0"/>
          </a:p>
        </p:txBody>
      </p:sp>
      <p:sp>
        <p:nvSpPr>
          <p:cNvPr id="4"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xmlns="" val="97809048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ge de présentation ou de parti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090609" y="976320"/>
            <a:ext cx="7894637" cy="2433895"/>
          </a:xfrm>
        </p:spPr>
        <p:txBody>
          <a:bodyPr/>
          <a:lstStyle/>
          <a:p>
            <a:r>
              <a:rPr lang="fr-FR" dirty="0" smtClean="0"/>
              <a:t>CLIQUEZ ET MODIFIEZ LE TITRE</a:t>
            </a:r>
            <a:endParaRPr lang="fr-FR" dirty="0"/>
          </a:p>
        </p:txBody>
      </p:sp>
      <p:sp>
        <p:nvSpPr>
          <p:cNvPr id="3" name="Sous-titre 2"/>
          <p:cNvSpPr>
            <a:spLocks noGrp="1"/>
          </p:cNvSpPr>
          <p:nvPr>
            <p:ph type="subTitle" idx="1"/>
          </p:nvPr>
        </p:nvSpPr>
        <p:spPr>
          <a:xfrm>
            <a:off x="1090609" y="3472208"/>
            <a:ext cx="7596190" cy="1752600"/>
          </a:xfrm>
        </p:spPr>
        <p:txBody>
          <a:bodyPr/>
          <a:lstStyle>
            <a:lvl1pPr marL="0" indent="0" algn="l">
              <a:buNone/>
              <a:defRPr>
                <a:solidFill>
                  <a:srgbClr val="DA0D5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 style des sous-titres du masque</a:t>
            </a:r>
            <a:endParaRPr lang="fr-FR" dirty="0"/>
          </a:p>
        </p:txBody>
      </p:sp>
      <p:sp>
        <p:nvSpPr>
          <p:cNvPr id="6" name="Espace réservé du numéro de diapositive 5"/>
          <p:cNvSpPr>
            <a:spLocks noGrp="1"/>
          </p:cNvSpPr>
          <p:nvPr>
            <p:ph type="sldNum" sz="quarter" idx="12"/>
          </p:nvPr>
        </p:nvSpPr>
        <p:spPr/>
        <p:txBody>
          <a:bodyPr/>
          <a:lstStyle/>
          <a:p>
            <a:fld id="{1FC8907D-B208-DC44-82F5-2940ECA1C9FA}" type="slidenum">
              <a:rPr lang="fr-FR" smtClean="0"/>
              <a:pPr/>
              <a:t>‹N°›</a:t>
            </a:fld>
            <a:endParaRPr lang="fr-FR"/>
          </a:p>
        </p:txBody>
      </p:sp>
    </p:spTree>
    <p:extLst>
      <p:ext uri="{BB962C8B-B14F-4D97-AF65-F5344CB8AC3E}">
        <p14:creationId xmlns:p14="http://schemas.microsoft.com/office/powerpoint/2010/main" xmlns="" val="263367441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age de fin - Contact">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097486" y="3283200"/>
            <a:ext cx="5897726" cy="2108160"/>
          </a:xfrm>
        </p:spPr>
        <p:txBody>
          <a:bodyPr anchor="t" anchorCtr="0">
            <a:normAutofit/>
          </a:bodyPr>
          <a:lstStyle>
            <a:lvl1pPr>
              <a:defRPr sz="1500" baseline="0"/>
            </a:lvl1pPr>
          </a:lstStyle>
          <a:p>
            <a:r>
              <a:rPr lang="fr-FR" dirty="0" smtClean="0"/>
              <a:t>Contacts :</a:t>
            </a:r>
            <a:endParaRPr lang="fr-FR" dirty="0"/>
          </a:p>
        </p:txBody>
      </p:sp>
      <p:sp>
        <p:nvSpPr>
          <p:cNvPr id="5" name="Espace réservé du numéro de diapositive 4"/>
          <p:cNvSpPr>
            <a:spLocks noGrp="1"/>
          </p:cNvSpPr>
          <p:nvPr>
            <p:ph type="sldNum" sz="quarter" idx="12"/>
          </p:nvPr>
        </p:nvSpPr>
        <p:spPr/>
        <p:txBody>
          <a:bodyPr/>
          <a:lstStyle/>
          <a:p>
            <a:fld id="{1FC8907D-B208-DC44-82F5-2940ECA1C9FA}" type="slidenum">
              <a:rPr lang="fr-FR" smtClean="0"/>
              <a:pPr/>
              <a:t>‹N°›</a:t>
            </a:fld>
            <a:endParaRPr lang="fr-FR" dirty="0"/>
          </a:p>
        </p:txBody>
      </p:sp>
    </p:spTree>
    <p:extLst>
      <p:ext uri="{BB962C8B-B14F-4D97-AF65-F5344CB8AC3E}">
        <p14:creationId xmlns:p14="http://schemas.microsoft.com/office/powerpoint/2010/main" xmlns="" val="227072184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dirty="0" smtClean="0"/>
              <a:t>CLIQUEZ ET MODIFIEZ LE TITRE</a:t>
            </a:r>
            <a:endParaRPr lang="fr-FR" dirty="0"/>
          </a:p>
        </p:txBody>
      </p:sp>
      <p:sp>
        <p:nvSpPr>
          <p:cNvPr id="8" name="Espace réservé du texte 7"/>
          <p:cNvSpPr>
            <a:spLocks noGrp="1"/>
          </p:cNvSpPr>
          <p:nvPr>
            <p:ph type="body" sz="quarter" idx="13"/>
          </p:nvPr>
        </p:nvSpPr>
        <p:spPr>
          <a:xfrm>
            <a:off x="1095375" y="4121150"/>
            <a:ext cx="7505700" cy="1814513"/>
          </a:xfrm>
        </p:spPr>
        <p:txBody>
          <a:bodyPr>
            <a:normAutofit/>
          </a:bodyPr>
          <a:lstStyle>
            <a:lvl1pPr>
              <a:defRPr sz="1500">
                <a:solidFill>
                  <a:srgbClr val="3D566E"/>
                </a:solidFill>
              </a:defRPr>
            </a:lvl1pPr>
            <a:lvl2pPr marL="457200" indent="-457200">
              <a:buNone/>
              <a:defRPr sz="1500"/>
            </a:lvl2pPr>
            <a:lvl3pPr marL="457200" indent="-457200">
              <a:buNone/>
              <a:defRPr sz="1500"/>
            </a:lvl3pPr>
            <a:lvl4pPr marL="457200" indent="-457200">
              <a:buNone/>
              <a:defRPr sz="1500"/>
            </a:lvl4pPr>
            <a:lvl5pPr marL="457200" indent="-457200">
              <a:buNone/>
              <a:defRPr sz="1500"/>
            </a:lvl5pPr>
          </a:lstStyle>
          <a:p>
            <a:pPr lvl="0"/>
            <a:r>
              <a:rPr lang="fr-FR" dirty="0" smtClean="0"/>
              <a:t>Cliquez pour modifier les styles du texte du masque</a:t>
            </a:r>
            <a:endParaRPr lang="fr-FR" dirty="0"/>
          </a:p>
        </p:txBody>
      </p:sp>
      <p:sp>
        <p:nvSpPr>
          <p:cNvPr id="10" name="Espace réservé du texte 9"/>
          <p:cNvSpPr>
            <a:spLocks noGrp="1"/>
          </p:cNvSpPr>
          <p:nvPr>
            <p:ph type="body" sz="quarter" idx="14" hasCustomPrompt="1"/>
          </p:nvPr>
        </p:nvSpPr>
        <p:spPr>
          <a:xfrm>
            <a:off x="1095375" y="2705101"/>
            <a:ext cx="7505700" cy="1156980"/>
          </a:xfrm>
        </p:spPr>
        <p:txBody>
          <a:bodyPr>
            <a:noAutofit/>
          </a:bodyPr>
          <a:lstStyle>
            <a:lvl1pPr marL="0" indent="0">
              <a:buFont typeface="Arial"/>
              <a:buNone/>
              <a:defRPr sz="3000"/>
            </a:lvl1pPr>
            <a:lvl2pPr marL="0" indent="0">
              <a:buNone/>
              <a:defRPr sz="3000"/>
            </a:lvl2pPr>
            <a:lvl3pPr marL="0" indent="0">
              <a:buNone/>
              <a:defRPr sz="3000"/>
            </a:lvl3pPr>
            <a:lvl4pPr marL="0" indent="0">
              <a:buNone/>
              <a:defRPr sz="3000"/>
            </a:lvl4pPr>
            <a:lvl5pPr marL="0" indent="0">
              <a:buNone/>
              <a:defRPr sz="3000"/>
            </a:lvl5pPr>
          </a:lstStyle>
          <a:p>
            <a:pPr lvl="0"/>
            <a:r>
              <a:rPr lang="fr-FR" dirty="0" smtClean="0"/>
              <a:t>CLIQUEZ POUR MODIFIER LES STYLES DU TEXTE DU MASQUE</a:t>
            </a:r>
            <a:endParaRPr lang="fr-FR" dirty="0"/>
          </a:p>
        </p:txBody>
      </p:sp>
      <p:sp>
        <p:nvSpPr>
          <p:cNvPr id="7" name="Ellipse 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xmlns="" val="402432558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dirty="0" smtClean="0"/>
              <a:t>CLIQUEZ ET MODIFIEZ LE TITRE</a:t>
            </a:r>
            <a:endParaRPr lang="fr-FR" dirty="0"/>
          </a:p>
        </p:txBody>
      </p:sp>
      <p:sp>
        <p:nvSpPr>
          <p:cNvPr id="8" name="Espace réservé du texte 7"/>
          <p:cNvSpPr>
            <a:spLocks noGrp="1"/>
          </p:cNvSpPr>
          <p:nvPr>
            <p:ph type="body" sz="quarter" idx="13"/>
          </p:nvPr>
        </p:nvSpPr>
        <p:spPr>
          <a:xfrm>
            <a:off x="1095375" y="4121150"/>
            <a:ext cx="7505700" cy="1814513"/>
          </a:xfrm>
        </p:spPr>
        <p:txBody>
          <a:bodyPr>
            <a:normAutofit/>
          </a:bodyPr>
          <a:lstStyle>
            <a:lvl1pPr>
              <a:defRPr sz="1500">
                <a:solidFill>
                  <a:srgbClr val="3D566E"/>
                </a:solidFill>
              </a:defRPr>
            </a:lvl1pPr>
            <a:lvl2pPr marL="457200" indent="-457200">
              <a:buNone/>
              <a:defRPr sz="1500"/>
            </a:lvl2pPr>
            <a:lvl3pPr marL="457200" indent="-457200">
              <a:buNone/>
              <a:defRPr sz="1500"/>
            </a:lvl3pPr>
            <a:lvl4pPr marL="457200" indent="-457200">
              <a:buNone/>
              <a:defRPr sz="1500"/>
            </a:lvl4pPr>
            <a:lvl5pPr marL="457200" indent="-457200">
              <a:buNone/>
              <a:defRPr sz="1500"/>
            </a:lvl5pPr>
          </a:lstStyle>
          <a:p>
            <a:pPr lvl="0"/>
            <a:r>
              <a:rPr lang="fr-FR" dirty="0" smtClean="0"/>
              <a:t>Cliquez pour modifier les styles du texte du masque</a:t>
            </a:r>
            <a:endParaRPr lang="fr-FR" dirty="0"/>
          </a:p>
        </p:txBody>
      </p:sp>
      <p:sp>
        <p:nvSpPr>
          <p:cNvPr id="10" name="Espace réservé du texte 9"/>
          <p:cNvSpPr>
            <a:spLocks noGrp="1"/>
          </p:cNvSpPr>
          <p:nvPr>
            <p:ph type="body" sz="quarter" idx="14" hasCustomPrompt="1"/>
          </p:nvPr>
        </p:nvSpPr>
        <p:spPr>
          <a:xfrm>
            <a:off x="1095375" y="2705101"/>
            <a:ext cx="7505700" cy="1156980"/>
          </a:xfrm>
        </p:spPr>
        <p:txBody>
          <a:bodyPr>
            <a:noAutofit/>
          </a:bodyPr>
          <a:lstStyle>
            <a:lvl1pPr marL="0" indent="0">
              <a:buFont typeface="Arial"/>
              <a:buNone/>
              <a:defRPr sz="3000"/>
            </a:lvl1pPr>
            <a:lvl2pPr marL="0" indent="0">
              <a:buNone/>
              <a:defRPr sz="3000"/>
            </a:lvl2pPr>
            <a:lvl3pPr marL="0" indent="0">
              <a:buNone/>
              <a:defRPr sz="3000"/>
            </a:lvl3pPr>
            <a:lvl4pPr marL="0" indent="0">
              <a:buNone/>
              <a:defRPr sz="3000"/>
            </a:lvl4pPr>
            <a:lvl5pPr marL="0" indent="0">
              <a:buNone/>
              <a:defRPr sz="3000"/>
            </a:lvl5pPr>
          </a:lstStyle>
          <a:p>
            <a:pPr lvl="0"/>
            <a:r>
              <a:rPr lang="fr-FR" dirty="0" smtClean="0"/>
              <a:t>CLIQUEZ POUR MODIFIER LES STYLES DU TEXTE DU MASQUE</a:t>
            </a:r>
            <a:endParaRPr lang="fr-FR" dirty="0"/>
          </a:p>
        </p:txBody>
      </p:sp>
      <p:sp>
        <p:nvSpPr>
          <p:cNvPr id="7" name="Ellipse 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xmlns="" val="10517170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dirty="0" smtClean="0"/>
              <a:t>CLIQUEZ ET MODIFIEZ LE TITRE</a:t>
            </a:r>
            <a:endParaRPr lang="fr-FR" dirty="0"/>
          </a:p>
        </p:txBody>
      </p:sp>
      <p:sp>
        <p:nvSpPr>
          <p:cNvPr id="8" name="Espace réservé du texte 7"/>
          <p:cNvSpPr>
            <a:spLocks noGrp="1"/>
          </p:cNvSpPr>
          <p:nvPr>
            <p:ph type="body" sz="quarter" idx="13"/>
          </p:nvPr>
        </p:nvSpPr>
        <p:spPr>
          <a:xfrm>
            <a:off x="1095375" y="4121150"/>
            <a:ext cx="7505700" cy="1814513"/>
          </a:xfrm>
        </p:spPr>
        <p:txBody>
          <a:bodyPr>
            <a:normAutofit/>
          </a:bodyPr>
          <a:lstStyle>
            <a:lvl1pPr>
              <a:defRPr sz="1500">
                <a:solidFill>
                  <a:srgbClr val="3D566E"/>
                </a:solidFill>
              </a:defRPr>
            </a:lvl1pPr>
            <a:lvl2pPr marL="457200" indent="-457200">
              <a:buNone/>
              <a:defRPr sz="1500"/>
            </a:lvl2pPr>
            <a:lvl3pPr marL="457200" indent="-457200">
              <a:buNone/>
              <a:defRPr sz="1500"/>
            </a:lvl3pPr>
            <a:lvl4pPr marL="457200" indent="-457200">
              <a:buNone/>
              <a:defRPr sz="1500"/>
            </a:lvl4pPr>
            <a:lvl5pPr marL="457200" indent="-457200">
              <a:buNone/>
              <a:defRPr sz="1500"/>
            </a:lvl5pPr>
          </a:lstStyle>
          <a:p>
            <a:pPr lvl="0"/>
            <a:r>
              <a:rPr lang="fr-FR" dirty="0" smtClean="0"/>
              <a:t>Cliquez pour modifier les styles du texte du masque</a:t>
            </a:r>
            <a:endParaRPr lang="fr-FR" dirty="0"/>
          </a:p>
        </p:txBody>
      </p:sp>
      <p:sp>
        <p:nvSpPr>
          <p:cNvPr id="10" name="Espace réservé du texte 9"/>
          <p:cNvSpPr>
            <a:spLocks noGrp="1"/>
          </p:cNvSpPr>
          <p:nvPr>
            <p:ph type="body" sz="quarter" idx="14" hasCustomPrompt="1"/>
          </p:nvPr>
        </p:nvSpPr>
        <p:spPr>
          <a:xfrm>
            <a:off x="1095375" y="2705101"/>
            <a:ext cx="7505700" cy="1156980"/>
          </a:xfrm>
        </p:spPr>
        <p:txBody>
          <a:bodyPr>
            <a:noAutofit/>
          </a:bodyPr>
          <a:lstStyle>
            <a:lvl1pPr marL="0" indent="0">
              <a:buFont typeface="Arial"/>
              <a:buNone/>
              <a:defRPr sz="3000"/>
            </a:lvl1pPr>
            <a:lvl2pPr marL="0" indent="0">
              <a:buNone/>
              <a:defRPr sz="3000"/>
            </a:lvl2pPr>
            <a:lvl3pPr marL="0" indent="0">
              <a:buNone/>
              <a:defRPr sz="3000"/>
            </a:lvl3pPr>
            <a:lvl4pPr marL="0" indent="0">
              <a:buNone/>
              <a:defRPr sz="3000"/>
            </a:lvl4pPr>
            <a:lvl5pPr marL="0" indent="0">
              <a:buNone/>
              <a:defRPr sz="3000"/>
            </a:lvl5pPr>
          </a:lstStyle>
          <a:p>
            <a:pPr lvl="0"/>
            <a:r>
              <a:rPr lang="fr-FR" dirty="0" smtClean="0"/>
              <a:t>CLIQUEZ POUR MODIFIER LES STYLES DU TEXTE DU MASQUE</a:t>
            </a:r>
            <a:endParaRPr lang="fr-FR" dirty="0"/>
          </a:p>
        </p:txBody>
      </p:sp>
      <p:sp>
        <p:nvSpPr>
          <p:cNvPr id="7" name="Ellipse 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xmlns="" val="10517170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xml"/><Relationship Id="rId1" Type="http://schemas.openxmlformats.org/officeDocument/2006/relationships/slideLayout" Target="../slideLayouts/slideLayout8.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6.xml"/><Relationship Id="rId1" Type="http://schemas.openxmlformats.org/officeDocument/2006/relationships/slideLayout" Target="../slideLayouts/slideLayout9.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2.jpe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8.xml"/><Relationship Id="rId1" Type="http://schemas.openxmlformats.org/officeDocument/2006/relationships/slideLayout" Target="../slideLayouts/slideLayout12.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Image 4" descr="Psup_PPT_02.jpg"/>
          <p:cNvPicPr>
            <a:picLocks noChangeAspect="1"/>
          </p:cNvPicPr>
          <p:nvPr userDrawn="1"/>
        </p:nvPicPr>
        <p:blipFill>
          <a:blip r:embed="rId4">
            <a:extLst>
              <a:ext uri="{28A0092B-C50C-407E-A947-70E740481C1C}">
                <a14:useLocalDpi xmlns:a14="http://schemas.microsoft.com/office/drawing/2010/main" xmlns=""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240360"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26712" y="1476022"/>
            <a:ext cx="8240366"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8" name="Ellipse 17"/>
          <p:cNvSpPr/>
          <p:nvPr userDrawn="1"/>
        </p:nvSpPr>
        <p:spPr>
          <a:xfrm>
            <a:off x="8405821" y="6292298"/>
            <a:ext cx="261257" cy="261257"/>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
        <p:nvSpPr>
          <p:cNvPr id="21"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endParaRPr lang="fr-FR" dirty="0" smtClean="0">
              <a:solidFill>
                <a:srgbClr val="E3C937"/>
              </a:solidFill>
            </a:endParaRPr>
          </a:p>
          <a:p>
            <a:endParaRPr lang="fr-FR" dirty="0"/>
          </a:p>
        </p:txBody>
      </p:sp>
    </p:spTree>
    <p:extLst>
      <p:ext uri="{BB962C8B-B14F-4D97-AF65-F5344CB8AC3E}">
        <p14:creationId xmlns:p14="http://schemas.microsoft.com/office/powerpoint/2010/main" xmlns="" val="314818278"/>
      </p:ext>
    </p:extLst>
  </p:cSld>
  <p:clrMap bg1="lt1" tx1="dk1" bg2="lt2" tx2="dk2" accent1="accent1" accent2="accent2" accent3="accent3" accent4="accent4" accent5="accent5" accent6="accent6" hlink="hlink" folHlink="folHlink"/>
  <p:sldLayoutIdLst>
    <p:sldLayoutId id="2147483684" r:id="rId1"/>
    <p:sldLayoutId id="2147483685" r:id="rId2"/>
  </p:sldLayoutIdLst>
  <p:timing>
    <p:tnLst>
      <p:par>
        <p:cTn id="1" dur="indefinite" restart="never" nodeType="tmRoot"/>
      </p:par>
    </p:tnLst>
  </p:timing>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chemeClr val="tx1"/>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chemeClr val="tx1"/>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descr="Psup_PPT_03.jpg"/>
          <p:cNvPicPr>
            <a:picLocks noChangeAspect="1"/>
          </p:cNvPicPr>
          <p:nvPr userDrawn="1"/>
        </p:nvPicPr>
        <p:blipFill>
          <a:blip r:embed="rId4">
            <a:extLst>
              <a:ext uri="{28A0092B-C50C-407E-A947-70E740481C1C}">
                <a14:useLocalDpi xmlns:a14="http://schemas.microsoft.com/office/drawing/2010/main" xmlns=""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159932"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26712" y="1476022"/>
            <a:ext cx="8168646"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cxnSp>
        <p:nvCxnSpPr>
          <p:cNvPr id="24" name="Connecteur droit 23"/>
          <p:cNvCxnSpPr/>
          <p:nvPr userDrawn="1"/>
        </p:nvCxnSpPr>
        <p:spPr>
          <a:xfrm>
            <a:off x="531221" y="1132121"/>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cxnSp>
        <p:nvCxnSpPr>
          <p:cNvPr id="25" name="Connecteur droit 24"/>
          <p:cNvCxnSpPr/>
          <p:nvPr userDrawn="1"/>
        </p:nvCxnSpPr>
        <p:spPr>
          <a:xfrm>
            <a:off x="539929" y="243839"/>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4"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16/12/2018</a:t>
            </a:r>
          </a:p>
          <a:p>
            <a:endParaRPr lang="fr-FR" dirty="0">
              <a:solidFill>
                <a:prstClr val="black">
                  <a:tint val="75000"/>
                </a:prstClr>
              </a:solidFill>
            </a:endParaRPr>
          </a:p>
        </p:txBody>
      </p:sp>
      <p:cxnSp>
        <p:nvCxnSpPr>
          <p:cNvPr id="15" name="Connecteur droit 14"/>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7" name="Ellipse 2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2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xmlns="" val="1790834152"/>
      </p:ext>
    </p:extLst>
  </p:cSld>
  <p:clrMap bg1="lt1" tx1="dk1" bg2="lt2" tx2="dk2" accent1="accent1" accent2="accent2" accent3="accent3" accent4="accent4" accent5="accent5" accent6="accent6" hlink="hlink" folHlink="folHlink"/>
  <p:sldLayoutIdLst>
    <p:sldLayoutId id="2147483701" r:id="rId1"/>
    <p:sldLayoutId id="2147483702" r:id="rId2"/>
  </p:sldLayoutIdLst>
  <p:timing>
    <p:tnLst>
      <p:par>
        <p:cTn id="1" dur="indefinite" restart="never" nodeType="tmRoot"/>
      </p:par>
    </p:tnLst>
  </p:timing>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descr="Psup_PPT_03.jpg"/>
          <p:cNvPicPr>
            <a:picLocks noChangeAspect="1"/>
          </p:cNvPicPr>
          <p:nvPr userDrawn="1"/>
        </p:nvPicPr>
        <p:blipFill>
          <a:blip r:embed="rId4">
            <a:extLst>
              <a:ext uri="{28A0092B-C50C-407E-A947-70E740481C1C}">
                <a14:useLocalDpi xmlns:a14="http://schemas.microsoft.com/office/drawing/2010/main" xmlns=""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159932"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26712" y="1476022"/>
            <a:ext cx="8168646"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cxnSp>
        <p:nvCxnSpPr>
          <p:cNvPr id="24" name="Connecteur droit 23"/>
          <p:cNvCxnSpPr/>
          <p:nvPr userDrawn="1"/>
        </p:nvCxnSpPr>
        <p:spPr>
          <a:xfrm>
            <a:off x="531221" y="1132121"/>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cxnSp>
        <p:nvCxnSpPr>
          <p:cNvPr id="25" name="Connecteur droit 24"/>
          <p:cNvCxnSpPr/>
          <p:nvPr userDrawn="1"/>
        </p:nvCxnSpPr>
        <p:spPr>
          <a:xfrm>
            <a:off x="539929" y="243839"/>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4"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16/12/2018</a:t>
            </a:r>
          </a:p>
          <a:p>
            <a:endParaRPr lang="fr-FR" dirty="0"/>
          </a:p>
        </p:txBody>
      </p:sp>
      <p:cxnSp>
        <p:nvCxnSpPr>
          <p:cNvPr id="15" name="Connecteur droit 14"/>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7" name="Ellipse 2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xmlns="" val="2331756272"/>
      </p:ext>
    </p:extLst>
  </p:cSld>
  <p:clrMap bg1="lt1" tx1="dk1" bg2="lt2" tx2="dk2" accent1="accent1" accent2="accent2" accent3="accent3" accent4="accent4" accent5="accent5" accent6="accent6" hlink="hlink" folHlink="folHlink"/>
  <p:sldLayoutIdLst>
    <p:sldLayoutId id="2147483676" r:id="rId1"/>
    <p:sldLayoutId id="2147483686" r:id="rId2"/>
  </p:sldLayoutIdLst>
  <p:timing>
    <p:tnLst>
      <p:par>
        <p:cTn id="1" dur="indefinite" restart="never" nodeType="tmRoot"/>
      </p:par>
    </p:tnLst>
  </p:timing>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097485" y="915840"/>
            <a:ext cx="7982797" cy="2548962"/>
          </a:xfrm>
          <a:prstGeom prst="rect">
            <a:avLst/>
          </a:prstGeom>
        </p:spPr>
        <p:txBody>
          <a:bodyPr vert="horz" lIns="91440" tIns="45720" rIns="91440" bIns="45720" rtlCol="0" anchor="ctr">
            <a:noAutofit/>
          </a:bodyPr>
          <a:lstStyle/>
          <a:p>
            <a:r>
              <a:rPr lang="fr-FR" dirty="0" smtClean="0"/>
              <a:t>CLIQUEZ ET MODIFIEZ </a:t>
            </a:r>
            <a:br>
              <a:rPr lang="fr-FR" dirty="0" smtClean="0"/>
            </a:br>
            <a:r>
              <a:rPr lang="fr-FR" dirty="0" smtClean="0"/>
              <a:t>LE TITRE</a:t>
            </a:r>
            <a:endParaRPr lang="fr-FR" dirty="0"/>
          </a:p>
        </p:txBody>
      </p:sp>
      <p:sp>
        <p:nvSpPr>
          <p:cNvPr id="3" name="Espace réservé du texte 2"/>
          <p:cNvSpPr>
            <a:spLocks noGrp="1"/>
          </p:cNvSpPr>
          <p:nvPr>
            <p:ph type="body" idx="1"/>
          </p:nvPr>
        </p:nvSpPr>
        <p:spPr>
          <a:xfrm>
            <a:off x="1097486" y="3464803"/>
            <a:ext cx="7589313" cy="1249263"/>
          </a:xfrm>
          <a:prstGeom prst="rect">
            <a:avLst/>
          </a:prstGeom>
        </p:spPr>
        <p:txBody>
          <a:bodyPr vert="horz" lIns="91440" tIns="45720" rIns="91440" bIns="45720" rtlCol="0">
            <a:normAutofit/>
          </a:bodyPr>
          <a:lstStyle/>
          <a:p>
            <a:pPr lvl="0"/>
            <a:r>
              <a:rPr lang="fr-FR" dirty="0" smtClean="0"/>
              <a:t>Cliquez pour modifier les styles du texte du masque</a:t>
            </a:r>
          </a:p>
        </p:txBody>
      </p:sp>
      <p:sp>
        <p:nvSpPr>
          <p:cNvPr id="6" name="Espace réservé du numéro de diapositive 5"/>
          <p:cNvSpPr>
            <a:spLocks noGrp="1"/>
          </p:cNvSpPr>
          <p:nvPr>
            <p:ph type="sldNum" sz="quarter" idx="4"/>
          </p:nvPr>
        </p:nvSpPr>
        <p:spPr>
          <a:xfrm>
            <a:off x="8197502" y="6390910"/>
            <a:ext cx="403878" cy="365125"/>
          </a:xfrm>
          <a:prstGeom prst="rect">
            <a:avLst/>
          </a:prstGeom>
        </p:spPr>
        <p:txBody>
          <a:bodyPr vert="horz" lIns="91440" tIns="45720" rIns="91440" bIns="45720" rtlCol="0" anchor="ctr"/>
          <a:lstStyle>
            <a:lvl1pPr algn="r">
              <a:defRPr sz="1000" b="1">
                <a:solidFill>
                  <a:srgbClr val="404040"/>
                </a:solidFill>
              </a:defRPr>
            </a:lvl1pPr>
          </a:lstStyle>
          <a:p>
            <a:fld id="{1FC8907D-B208-DC44-82F5-2940ECA1C9FA}" type="slidenum">
              <a:rPr lang="fr-FR" smtClean="0"/>
              <a:pPr/>
              <a:t>‹N°›</a:t>
            </a:fld>
            <a:endParaRPr lang="fr-FR" dirty="0"/>
          </a:p>
        </p:txBody>
      </p:sp>
      <p:cxnSp>
        <p:nvCxnSpPr>
          <p:cNvPr id="11" name="Connecteur droit 10"/>
          <p:cNvCxnSpPr/>
          <p:nvPr userDrawn="1"/>
        </p:nvCxnSpPr>
        <p:spPr>
          <a:xfrm>
            <a:off x="698885" y="5516417"/>
            <a:ext cx="6290733" cy="0"/>
          </a:xfrm>
          <a:prstGeom prst="line">
            <a:avLst/>
          </a:prstGeom>
          <a:ln w="57150" cap="rnd" cmpd="sng">
            <a:solidFill>
              <a:srgbClr val="DA0D57"/>
            </a:solidFill>
            <a:round/>
          </a:ln>
          <a:effectLst/>
        </p:spPr>
        <p:style>
          <a:lnRef idx="2">
            <a:schemeClr val="accent1"/>
          </a:lnRef>
          <a:fillRef idx="0">
            <a:schemeClr val="accent1"/>
          </a:fillRef>
          <a:effectRef idx="1">
            <a:schemeClr val="accent1"/>
          </a:effectRef>
          <a:fontRef idx="minor">
            <a:schemeClr val="tx1"/>
          </a:fontRef>
        </p:style>
      </p:cxnSp>
      <p:cxnSp>
        <p:nvCxnSpPr>
          <p:cNvPr id="13" name="Connecteur droit 12"/>
          <p:cNvCxnSpPr/>
          <p:nvPr userDrawn="1"/>
        </p:nvCxnSpPr>
        <p:spPr>
          <a:xfrm flipV="1">
            <a:off x="6995213" y="4489080"/>
            <a:ext cx="1519767" cy="1024465"/>
          </a:xfrm>
          <a:prstGeom prst="line">
            <a:avLst/>
          </a:prstGeom>
          <a:ln w="57150" cap="rnd" cmpd="sng">
            <a:solidFill>
              <a:srgbClr val="DA0D57"/>
            </a:solidFill>
            <a:round/>
          </a:ln>
          <a:effectLst/>
        </p:spPr>
        <p:style>
          <a:lnRef idx="2">
            <a:schemeClr val="accent1"/>
          </a:lnRef>
          <a:fillRef idx="0">
            <a:schemeClr val="accent1"/>
          </a:fillRef>
          <a:effectRef idx="1">
            <a:schemeClr val="accent1"/>
          </a:effectRef>
          <a:fontRef idx="minor">
            <a:schemeClr val="tx1"/>
          </a:fontRef>
        </p:style>
      </p:cxnSp>
      <p:cxnSp>
        <p:nvCxnSpPr>
          <p:cNvPr id="14" name="Connecteur droit 13"/>
          <p:cNvCxnSpPr/>
          <p:nvPr userDrawn="1"/>
        </p:nvCxnSpPr>
        <p:spPr>
          <a:xfrm flipH="1" flipV="1">
            <a:off x="698885" y="0"/>
            <a:ext cx="295" cy="5507953"/>
          </a:xfrm>
          <a:prstGeom prst="line">
            <a:avLst/>
          </a:prstGeom>
          <a:ln w="57150" cap="rnd" cmpd="sng">
            <a:solidFill>
              <a:srgbClr val="DA0D57"/>
            </a:solidFill>
            <a:round/>
          </a:ln>
          <a:effectLst/>
        </p:spPr>
        <p:style>
          <a:lnRef idx="2">
            <a:schemeClr val="accent1"/>
          </a:lnRef>
          <a:fillRef idx="0">
            <a:schemeClr val="accent1"/>
          </a:fillRef>
          <a:effectRef idx="1">
            <a:schemeClr val="accent1"/>
          </a:effectRef>
          <a:fontRef idx="minor">
            <a:schemeClr val="tx1"/>
          </a:fontRef>
        </p:style>
      </p:cxnSp>
      <p:sp>
        <p:nvSpPr>
          <p:cNvPr id="12" name="Espace réservé du pied de page 4"/>
          <p:cNvSpPr txBox="1">
            <a:spLocks/>
          </p:cNvSpPr>
          <p:nvPr userDrawn="1"/>
        </p:nvSpPr>
        <p:spPr>
          <a:xfrm>
            <a:off x="2369032" y="6146185"/>
            <a:ext cx="4620586"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b="1" dirty="0" smtClean="0">
                <a:solidFill>
                  <a:srgbClr val="DA0D57"/>
                </a:solidFill>
              </a:rPr>
              <a:t>DGESCO</a:t>
            </a:r>
            <a:r>
              <a:rPr lang="fr-FR" dirty="0" smtClean="0">
                <a:solidFill>
                  <a:srgbClr val="00919D"/>
                </a:solidFill>
              </a:rPr>
              <a:t/>
            </a:r>
            <a:br>
              <a:rPr lang="fr-FR" dirty="0" smtClean="0">
                <a:solidFill>
                  <a:srgbClr val="00919D"/>
                </a:solidFill>
              </a:rPr>
            </a:br>
            <a:r>
              <a:rPr lang="fr-FR" dirty="0" smtClean="0">
                <a:solidFill>
                  <a:schemeClr val="tx1">
                    <a:lumMod val="75000"/>
                    <a:lumOff val="25000"/>
                  </a:schemeClr>
                </a:solidFill>
              </a:rPr>
              <a:t>titre de la présentation</a:t>
            </a:r>
          </a:p>
          <a:p>
            <a:endParaRPr lang="fr-FR" dirty="0"/>
          </a:p>
        </p:txBody>
      </p:sp>
      <p:sp>
        <p:nvSpPr>
          <p:cNvPr id="15" name="Espace réservé du pied de page 4"/>
          <p:cNvSpPr txBox="1">
            <a:spLocks/>
          </p:cNvSpPr>
          <p:nvPr userDrawn="1"/>
        </p:nvSpPr>
        <p:spPr>
          <a:xfrm>
            <a:off x="6989618" y="6390910"/>
            <a:ext cx="1160324"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chemeClr val="tx1">
                    <a:lumMod val="75000"/>
                    <a:lumOff val="25000"/>
                  </a:schemeClr>
                </a:solidFill>
              </a:rPr>
              <a:t>16/12/2018</a:t>
            </a:r>
          </a:p>
          <a:p>
            <a:endParaRPr lang="fr-FR" dirty="0"/>
          </a:p>
        </p:txBody>
      </p:sp>
      <p:pic>
        <p:nvPicPr>
          <p:cNvPr id="16" name="Image 10" descr="2017_MEN_horizontal_logo.jpg"/>
          <p:cNvPicPr>
            <a:picLocks noChangeAspect="1"/>
          </p:cNvPicPr>
          <p:nvPr userDrawn="1"/>
        </p:nvPicPr>
        <p:blipFill>
          <a:blip r:embed="rId4">
            <a:extLst>
              <a:ext uri="{28A0092B-C50C-407E-A947-70E740481C1C}">
                <a14:useLocalDpi xmlns:a14="http://schemas.microsoft.com/office/drawing/2010/main" xmlns="" val="0"/>
              </a:ext>
            </a:extLst>
          </a:blip>
          <a:srcRect/>
          <a:stretch>
            <a:fillRect/>
          </a:stretch>
        </p:blipFill>
        <p:spPr bwMode="auto">
          <a:xfrm>
            <a:off x="666933" y="6132905"/>
            <a:ext cx="1463675" cy="568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069642489"/>
      </p:ext>
    </p:extLst>
  </p:cSld>
  <p:clrMap bg1="lt1" tx1="dk1" bg2="lt2" tx2="dk2" accent1="accent1" accent2="accent2" accent3="accent3" accent4="accent4" accent5="accent5" accent6="accent6" hlink="hlink" folHlink="folHlink"/>
  <p:sldLayoutIdLst>
    <p:sldLayoutId id="2147483660" r:id="rId1"/>
    <p:sldLayoutId id="2147483675" r:id="rId2"/>
  </p:sldLayoutIdLst>
  <p:timing>
    <p:tnLst>
      <p:par>
        <p:cTn id="1" dur="indefinite" restart="never" nodeType="tmRoot"/>
      </p:par>
    </p:tnLst>
  </p:timing>
  <p:hf hdr="0"/>
  <p:txStyles>
    <p:titleStyle>
      <a:lvl1pPr algn="l" defTabSz="457200" rtl="0" eaLnBrk="1" latinLnBrk="0" hangingPunct="1">
        <a:spcBef>
          <a:spcPct val="0"/>
        </a:spcBef>
        <a:buNone/>
        <a:defRPr sz="5000" kern="1200">
          <a:solidFill>
            <a:schemeClr val="tx1">
              <a:lumMod val="75000"/>
              <a:lumOff val="25000"/>
            </a:schemeClr>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DA0D57"/>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Image 15" descr="Psup_PPT_02.jpg"/>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1095183" y="697997"/>
            <a:ext cx="7781697" cy="2006323"/>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1095182" y="2704320"/>
            <a:ext cx="7781697" cy="1180729"/>
          </a:xfrm>
          <a:prstGeom prst="rect">
            <a:avLst/>
          </a:prstGeom>
        </p:spPr>
        <p:txBody>
          <a:bodyPr vert="horz" lIns="91440" tIns="45720" rIns="91440" bIns="45720" rtlCol="0">
            <a:normAutofit/>
          </a:bodyPr>
          <a:lstStyle/>
          <a:p>
            <a:pPr lvl="0"/>
            <a:r>
              <a:rPr lang="fr-FR" dirty="0" smtClean="0"/>
              <a:t>CLIQUEZ POUR MODIFIER </a:t>
            </a:r>
            <a:br>
              <a:rPr lang="fr-FR" dirty="0" smtClean="0"/>
            </a:br>
            <a:r>
              <a:rPr lang="fr-FR" dirty="0" smtClean="0"/>
              <a:t>LES STYLES DU TEXTE DU MASQUE</a:t>
            </a:r>
          </a:p>
          <a:p>
            <a:pPr lvl="0"/>
            <a:endParaRPr lang="fr-FR" dirty="0" smtClean="0"/>
          </a:p>
        </p:txBody>
      </p:sp>
      <p:cxnSp>
        <p:nvCxnSpPr>
          <p:cNvPr id="14" name="Connecteur droit 13"/>
          <p:cNvCxnSpPr/>
          <p:nvPr userDrawn="1"/>
        </p:nvCxnSpPr>
        <p:spPr>
          <a:xfrm>
            <a:off x="1271451" y="2316482"/>
            <a:ext cx="5965372" cy="0"/>
          </a:xfrm>
          <a:prstGeom prst="line">
            <a:avLst/>
          </a:prstGeom>
          <a:ln w="19050" cmpd="sng">
            <a:solidFill>
              <a:srgbClr val="E3C937"/>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9" name="Ellipse 18"/>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1"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16/12/2018</a:t>
            </a:r>
          </a:p>
          <a:p>
            <a:endParaRPr lang="fr-FR" dirty="0"/>
          </a:p>
        </p:txBody>
      </p:sp>
      <p:cxnSp>
        <p:nvCxnSpPr>
          <p:cNvPr id="22" name="Connecteur droit 21"/>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3" name="Espace réservé du numéro de diapositive 5"/>
          <p:cNvSpPr>
            <a:spLocks noGrp="1"/>
          </p:cNvSpPr>
          <p:nvPr>
            <p:ph type="sldNum" sz="quarter" idx="4"/>
          </p:nvPr>
        </p:nvSpPr>
        <p:spPr>
          <a:xfrm>
            <a:off x="8346839" y="6285506"/>
            <a:ext cx="366744" cy="268049"/>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xmlns="" val="1917411295"/>
      </p:ext>
    </p:extLst>
  </p:cSld>
  <p:clrMap bg1="lt1" tx1="dk1" bg2="lt2" tx2="dk2" accent1="accent1" accent2="accent2" accent3="accent3" accent4="accent4" accent5="accent5" accent6="accent6" hlink="hlink" folHlink="folHlink"/>
  <p:sldLayoutIdLst>
    <p:sldLayoutId id="2147483679" r:id="rId1"/>
  </p:sldLayoutIdLst>
  <p:timing>
    <p:tnLst>
      <p:par>
        <p:cTn id="1" dur="indefinite" restart="never" nodeType="tmRoot"/>
      </p:par>
    </p:tnLst>
  </p:timing>
  <p:hf hdr="0"/>
  <p:txStyles>
    <p:titleStyle>
      <a:lvl1pPr algn="l" defTabSz="457200" rtl="0" eaLnBrk="1" latinLnBrk="0" hangingPunct="1">
        <a:spcBef>
          <a:spcPct val="0"/>
        </a:spcBef>
        <a:buNone/>
        <a:defRPr sz="3800" kern="1200">
          <a:solidFill>
            <a:srgbClr val="3D566E"/>
          </a:solidFill>
          <a:latin typeface="+mj-lt"/>
          <a:ea typeface="+mj-ea"/>
          <a:cs typeface="+mj-cs"/>
        </a:defRPr>
      </a:lvl1pPr>
    </p:titleStyle>
    <p:bodyStyle>
      <a:lvl1pPr marL="0" indent="0" algn="l" defTabSz="457200" rtl="0" eaLnBrk="1" latinLnBrk="0" hangingPunct="1">
        <a:spcBef>
          <a:spcPct val="20000"/>
        </a:spcBef>
        <a:buFont typeface="Arial"/>
        <a:buNone/>
        <a:defRPr sz="3800" kern="1200">
          <a:solidFill>
            <a:srgbClr val="8B97A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Image 15" descr="Psup_PPT_02.jpg"/>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1095183" y="697997"/>
            <a:ext cx="7781697" cy="2006323"/>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1095182" y="2704320"/>
            <a:ext cx="7781697" cy="1180729"/>
          </a:xfrm>
          <a:prstGeom prst="rect">
            <a:avLst/>
          </a:prstGeom>
        </p:spPr>
        <p:txBody>
          <a:bodyPr vert="horz" lIns="91440" tIns="45720" rIns="91440" bIns="45720" rtlCol="0">
            <a:normAutofit/>
          </a:bodyPr>
          <a:lstStyle/>
          <a:p>
            <a:pPr lvl="0"/>
            <a:r>
              <a:rPr lang="fr-FR" dirty="0" smtClean="0"/>
              <a:t>CLIQUEZ POUR MODIFIER </a:t>
            </a:r>
            <a:br>
              <a:rPr lang="fr-FR" dirty="0" smtClean="0"/>
            </a:br>
            <a:r>
              <a:rPr lang="fr-FR" dirty="0" smtClean="0"/>
              <a:t>LES STYLES DU TEXTE DU MASQUE</a:t>
            </a:r>
          </a:p>
          <a:p>
            <a:pPr lvl="0"/>
            <a:endParaRPr lang="fr-FR" dirty="0" smtClean="0"/>
          </a:p>
        </p:txBody>
      </p:sp>
      <p:cxnSp>
        <p:nvCxnSpPr>
          <p:cNvPr id="14" name="Connecteur droit 13"/>
          <p:cNvCxnSpPr/>
          <p:nvPr userDrawn="1"/>
        </p:nvCxnSpPr>
        <p:spPr>
          <a:xfrm>
            <a:off x="1271451" y="2316482"/>
            <a:ext cx="5965372" cy="0"/>
          </a:xfrm>
          <a:prstGeom prst="line">
            <a:avLst/>
          </a:prstGeom>
          <a:ln w="19050" cmpd="sng">
            <a:solidFill>
              <a:srgbClr val="E3C937"/>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9" name="Ellipse 18"/>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21"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JJ/MM/AAAA</a:t>
            </a:r>
          </a:p>
          <a:p>
            <a:endParaRPr lang="fr-FR" dirty="0">
              <a:solidFill>
                <a:prstClr val="black">
                  <a:tint val="75000"/>
                </a:prstClr>
              </a:solidFill>
            </a:endParaRPr>
          </a:p>
        </p:txBody>
      </p:sp>
      <p:cxnSp>
        <p:nvCxnSpPr>
          <p:cNvPr id="22" name="Connecteur droit 21"/>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3" name="Espace réservé du numéro de diapositive 5"/>
          <p:cNvSpPr>
            <a:spLocks noGrp="1"/>
          </p:cNvSpPr>
          <p:nvPr>
            <p:ph type="sldNum" sz="quarter" idx="4"/>
          </p:nvPr>
        </p:nvSpPr>
        <p:spPr>
          <a:xfrm>
            <a:off x="8346839" y="6285506"/>
            <a:ext cx="366744" cy="268049"/>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xmlns="" val="2430950710"/>
      </p:ext>
    </p:extLst>
  </p:cSld>
  <p:clrMap bg1="lt1" tx1="dk1" bg2="lt2" tx2="dk2" accent1="accent1" accent2="accent2" accent3="accent3" accent4="accent4" accent5="accent5" accent6="accent6" hlink="hlink" folHlink="folHlink"/>
  <p:sldLayoutIdLst>
    <p:sldLayoutId id="2147483688" r:id="rId1"/>
  </p:sldLayoutIdLst>
  <p:timing>
    <p:tnLst>
      <p:par>
        <p:cTn id="1" dur="indefinite" restart="never" nodeType="tmRoot"/>
      </p:par>
    </p:tnLst>
  </p:timing>
  <p:hf hdr="0"/>
  <p:txStyles>
    <p:titleStyle>
      <a:lvl1pPr algn="l" defTabSz="457200" rtl="0" eaLnBrk="1" latinLnBrk="0" hangingPunct="1">
        <a:spcBef>
          <a:spcPct val="0"/>
        </a:spcBef>
        <a:buNone/>
        <a:defRPr sz="3800" kern="1200">
          <a:solidFill>
            <a:srgbClr val="3D566E"/>
          </a:solidFill>
          <a:latin typeface="+mj-lt"/>
          <a:ea typeface="+mj-ea"/>
          <a:cs typeface="+mj-cs"/>
        </a:defRPr>
      </a:lvl1pPr>
    </p:titleStyle>
    <p:bodyStyle>
      <a:lvl1pPr marL="0" indent="0" algn="l" defTabSz="457200" rtl="0" eaLnBrk="1" latinLnBrk="0" hangingPunct="1">
        <a:spcBef>
          <a:spcPct val="20000"/>
        </a:spcBef>
        <a:buFont typeface="Arial"/>
        <a:buNone/>
        <a:defRPr sz="3800" kern="1200">
          <a:solidFill>
            <a:srgbClr val="8B97A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Image 15" descr="Psup_PPT_02.jpg"/>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1095183" y="697997"/>
            <a:ext cx="7781697" cy="2006323"/>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1095182" y="2704320"/>
            <a:ext cx="7781697" cy="1180729"/>
          </a:xfrm>
          <a:prstGeom prst="rect">
            <a:avLst/>
          </a:prstGeom>
        </p:spPr>
        <p:txBody>
          <a:bodyPr vert="horz" lIns="91440" tIns="45720" rIns="91440" bIns="45720" rtlCol="0">
            <a:normAutofit/>
          </a:bodyPr>
          <a:lstStyle/>
          <a:p>
            <a:pPr lvl="0"/>
            <a:r>
              <a:rPr lang="fr-FR" dirty="0" smtClean="0"/>
              <a:t>CLIQUEZ POUR MODIFIER </a:t>
            </a:r>
            <a:br>
              <a:rPr lang="fr-FR" dirty="0" smtClean="0"/>
            </a:br>
            <a:r>
              <a:rPr lang="fr-FR" dirty="0" smtClean="0"/>
              <a:t>LES STYLES DU TEXTE DU MASQUE</a:t>
            </a:r>
          </a:p>
          <a:p>
            <a:pPr lvl="0"/>
            <a:endParaRPr lang="fr-FR" dirty="0" smtClean="0"/>
          </a:p>
        </p:txBody>
      </p:sp>
      <p:cxnSp>
        <p:nvCxnSpPr>
          <p:cNvPr id="14" name="Connecteur droit 13"/>
          <p:cNvCxnSpPr/>
          <p:nvPr userDrawn="1"/>
        </p:nvCxnSpPr>
        <p:spPr>
          <a:xfrm>
            <a:off x="1271451" y="2316482"/>
            <a:ext cx="5965372" cy="0"/>
          </a:xfrm>
          <a:prstGeom prst="line">
            <a:avLst/>
          </a:prstGeom>
          <a:ln w="19050" cmpd="sng">
            <a:solidFill>
              <a:srgbClr val="E3C937"/>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9" name="Ellipse 18"/>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21"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JJ/MM/AAAA</a:t>
            </a:r>
          </a:p>
          <a:p>
            <a:endParaRPr lang="fr-FR" dirty="0">
              <a:solidFill>
                <a:prstClr val="black">
                  <a:tint val="75000"/>
                </a:prstClr>
              </a:solidFill>
            </a:endParaRPr>
          </a:p>
        </p:txBody>
      </p:sp>
      <p:cxnSp>
        <p:nvCxnSpPr>
          <p:cNvPr id="22" name="Connecteur droit 21"/>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3" name="Espace réservé du numéro de diapositive 5"/>
          <p:cNvSpPr>
            <a:spLocks noGrp="1"/>
          </p:cNvSpPr>
          <p:nvPr>
            <p:ph type="sldNum" sz="quarter" idx="4"/>
          </p:nvPr>
        </p:nvSpPr>
        <p:spPr>
          <a:xfrm>
            <a:off x="8346839" y="6285506"/>
            <a:ext cx="366744" cy="268049"/>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xmlns="" val="2430950710"/>
      </p:ext>
    </p:extLst>
  </p:cSld>
  <p:clrMap bg1="lt1" tx1="dk1" bg2="lt2" tx2="dk2" accent1="accent1" accent2="accent2" accent3="accent3" accent4="accent4" accent5="accent5" accent6="accent6" hlink="hlink" folHlink="folHlink"/>
  <p:sldLayoutIdLst>
    <p:sldLayoutId id="2147483690" r:id="rId1"/>
  </p:sldLayoutIdLst>
  <p:timing>
    <p:tnLst>
      <p:par>
        <p:cTn id="1" dur="indefinite" restart="never" nodeType="tmRoot"/>
      </p:par>
    </p:tnLst>
  </p:timing>
  <p:hf hdr="0"/>
  <p:txStyles>
    <p:titleStyle>
      <a:lvl1pPr algn="l" defTabSz="457200" rtl="0" eaLnBrk="1" latinLnBrk="0" hangingPunct="1">
        <a:spcBef>
          <a:spcPct val="0"/>
        </a:spcBef>
        <a:buNone/>
        <a:defRPr sz="3800" kern="1200">
          <a:solidFill>
            <a:srgbClr val="3D566E"/>
          </a:solidFill>
          <a:latin typeface="+mj-lt"/>
          <a:ea typeface="+mj-ea"/>
          <a:cs typeface="+mj-cs"/>
        </a:defRPr>
      </a:lvl1pPr>
    </p:titleStyle>
    <p:bodyStyle>
      <a:lvl1pPr marL="0" indent="0" algn="l" defTabSz="457200" rtl="0" eaLnBrk="1" latinLnBrk="0" hangingPunct="1">
        <a:spcBef>
          <a:spcPct val="20000"/>
        </a:spcBef>
        <a:buFont typeface="Arial"/>
        <a:buNone/>
        <a:defRPr sz="3800" kern="1200">
          <a:solidFill>
            <a:srgbClr val="8B97A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descr="Psup_PPT_03.jpg"/>
          <p:cNvPicPr>
            <a:picLocks noChangeAspect="1"/>
          </p:cNvPicPr>
          <p:nvPr userDrawn="1"/>
        </p:nvPicPr>
        <p:blipFill>
          <a:blip r:embed="rId4">
            <a:extLst>
              <a:ext uri="{28A0092B-C50C-407E-A947-70E740481C1C}">
                <a14:useLocalDpi xmlns:a14="http://schemas.microsoft.com/office/drawing/2010/main" xmlns=""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159932"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26712" y="1476022"/>
            <a:ext cx="8168646"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cxnSp>
        <p:nvCxnSpPr>
          <p:cNvPr id="24" name="Connecteur droit 23"/>
          <p:cNvCxnSpPr/>
          <p:nvPr userDrawn="1"/>
        </p:nvCxnSpPr>
        <p:spPr>
          <a:xfrm>
            <a:off x="531221" y="1132121"/>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cxnSp>
        <p:nvCxnSpPr>
          <p:cNvPr id="25" name="Connecteur droit 24"/>
          <p:cNvCxnSpPr/>
          <p:nvPr userDrawn="1"/>
        </p:nvCxnSpPr>
        <p:spPr>
          <a:xfrm>
            <a:off x="539929" y="243839"/>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4"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16/12/2018</a:t>
            </a:r>
          </a:p>
          <a:p>
            <a:endParaRPr lang="fr-FR" dirty="0">
              <a:solidFill>
                <a:prstClr val="black">
                  <a:tint val="75000"/>
                </a:prstClr>
              </a:solidFill>
            </a:endParaRPr>
          </a:p>
        </p:txBody>
      </p:sp>
      <p:cxnSp>
        <p:nvCxnSpPr>
          <p:cNvPr id="15" name="Connecteur droit 14"/>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7" name="Ellipse 2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2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xmlns="" val="933234090"/>
      </p:ext>
    </p:extLst>
  </p:cSld>
  <p:clrMap bg1="lt1" tx1="dk1" bg2="lt2" tx2="dk2" accent1="accent1" accent2="accent2" accent3="accent3" accent4="accent4" accent5="accent5" accent6="accent6" hlink="hlink" folHlink="folHlink"/>
  <p:sldLayoutIdLst>
    <p:sldLayoutId id="2147483692" r:id="rId1"/>
    <p:sldLayoutId id="2147483693" r:id="rId2"/>
  </p:sldLayoutIdLst>
  <p:timing>
    <p:tnLst>
      <p:par>
        <p:cTn id="1" dur="indefinite" restart="never" nodeType="tmRoot"/>
      </p:par>
    </p:tnLst>
  </p:timing>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Image 4" descr="Psup_PPT_02.jpg"/>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240360"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26712" y="1476022"/>
            <a:ext cx="8240366"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8" name="Ellipse 17"/>
          <p:cNvSpPr/>
          <p:nvPr userDrawn="1"/>
        </p:nvSpPr>
        <p:spPr>
          <a:xfrm>
            <a:off x="8405821" y="6292298"/>
            <a:ext cx="261257" cy="261257"/>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1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
        <p:nvSpPr>
          <p:cNvPr id="21"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JJ/MM/AAAA</a:t>
            </a:r>
          </a:p>
          <a:p>
            <a:endParaRPr lang="fr-FR" dirty="0">
              <a:solidFill>
                <a:srgbClr val="FF3333">
                  <a:tint val="75000"/>
                </a:srgbClr>
              </a:solidFill>
            </a:endParaRPr>
          </a:p>
        </p:txBody>
      </p:sp>
      <p:cxnSp>
        <p:nvCxnSpPr>
          <p:cNvPr id="23" name="Connecteur droit 22"/>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558906306"/>
      </p:ext>
    </p:extLst>
  </p:cSld>
  <p:clrMap bg1="lt1" tx1="dk1" bg2="lt2" tx2="dk2" accent1="accent1" accent2="accent2" accent3="accent3" accent4="accent4" accent5="accent5" accent6="accent6" hlink="hlink" folHlink="folHlink"/>
  <p:sldLayoutIdLst>
    <p:sldLayoutId id="2147483695" r:id="rId1"/>
  </p:sldLayoutIdLst>
  <p:timing>
    <p:tnLst>
      <p:par>
        <p:cTn id="1" dur="indefinite" restart="never" nodeType="tmRoot"/>
      </p:par>
    </p:tnLst>
  </p:timing>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chemeClr val="tx1"/>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chemeClr val="tx1"/>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descr="Psup_PPT_03.jpg"/>
          <p:cNvPicPr>
            <a:picLocks noChangeAspect="1"/>
          </p:cNvPicPr>
          <p:nvPr userDrawn="1"/>
        </p:nvPicPr>
        <p:blipFill>
          <a:blip r:embed="rId4">
            <a:extLst>
              <a:ext uri="{28A0092B-C50C-407E-A947-70E740481C1C}">
                <a14:useLocalDpi xmlns:a14="http://schemas.microsoft.com/office/drawing/2010/main" xmlns=""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159932"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26712" y="1476022"/>
            <a:ext cx="8168646"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cxnSp>
        <p:nvCxnSpPr>
          <p:cNvPr id="24" name="Connecteur droit 23"/>
          <p:cNvCxnSpPr/>
          <p:nvPr userDrawn="1"/>
        </p:nvCxnSpPr>
        <p:spPr>
          <a:xfrm>
            <a:off x="531221" y="1132121"/>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cxnSp>
        <p:nvCxnSpPr>
          <p:cNvPr id="25" name="Connecteur droit 24"/>
          <p:cNvCxnSpPr/>
          <p:nvPr userDrawn="1"/>
        </p:nvCxnSpPr>
        <p:spPr>
          <a:xfrm>
            <a:off x="539929" y="243839"/>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4"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16/12/2018</a:t>
            </a:r>
          </a:p>
          <a:p>
            <a:endParaRPr lang="fr-FR" dirty="0">
              <a:solidFill>
                <a:prstClr val="black">
                  <a:tint val="75000"/>
                </a:prstClr>
              </a:solidFill>
            </a:endParaRPr>
          </a:p>
        </p:txBody>
      </p:sp>
      <p:cxnSp>
        <p:nvCxnSpPr>
          <p:cNvPr id="15" name="Connecteur droit 14"/>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7" name="Ellipse 2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2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xmlns="" val="1321924093"/>
      </p:ext>
    </p:extLst>
  </p:cSld>
  <p:clrMap bg1="lt1" tx1="dk1" bg2="lt2" tx2="dk2" accent1="accent1" accent2="accent2" accent3="accent3" accent4="accent4" accent5="accent5" accent6="accent6" hlink="hlink" folHlink="folHlink"/>
  <p:sldLayoutIdLst>
    <p:sldLayoutId id="2147483698" r:id="rId1"/>
    <p:sldLayoutId id="2147483699" r:id="rId2"/>
  </p:sldLayoutIdLst>
  <p:timing>
    <p:tnLst>
      <p:par>
        <p:cTn id="1" dur="indefinite" restart="never" nodeType="tmRoot"/>
      </p:par>
    </p:tnLst>
  </p:timing>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hyperlink" Target="http://parcoursup.fr/" TargetMode="Externa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hyperlink" Target="http://www.messervices.etudiant.gouv.fr/" TargetMode="Externa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Psup_PPT_01b.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304803"/>
            <a:ext cx="9229283" cy="6920423"/>
          </a:xfrm>
          <a:prstGeom prst="rect">
            <a:avLst/>
          </a:prstGeom>
        </p:spPr>
      </p:pic>
    </p:spTree>
    <p:extLst>
      <p:ext uri="{BB962C8B-B14F-4D97-AF65-F5344CB8AC3E}">
        <p14:creationId xmlns:p14="http://schemas.microsoft.com/office/powerpoint/2010/main" xmlns="" val="17666026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114006"/>
            <a:ext cx="8159932" cy="1286937"/>
          </a:xfrm>
        </p:spPr>
        <p:txBody>
          <a:bodyPr/>
          <a:lstStyle/>
          <a:p>
            <a:r>
              <a:rPr lang="fr-FR" dirty="0" smtClean="0"/>
              <a:t>Des informations pour CONSTRUIRE son projet d’orientation sur Parcoursup.fr </a:t>
            </a:r>
            <a:endParaRPr lang="fr-FR" dirty="0"/>
          </a:p>
        </p:txBody>
      </p:sp>
      <p:sp>
        <p:nvSpPr>
          <p:cNvPr id="3" name="Espace réservé du texte 2"/>
          <p:cNvSpPr>
            <a:spLocks noGrp="1"/>
          </p:cNvSpPr>
          <p:nvPr>
            <p:ph type="body" sz="quarter" idx="13"/>
          </p:nvPr>
        </p:nvSpPr>
        <p:spPr>
          <a:xfrm>
            <a:off x="257175" y="1414182"/>
            <a:ext cx="8329475" cy="4864596"/>
          </a:xfrm>
        </p:spPr>
        <p:txBody>
          <a:bodyPr>
            <a:normAutofit/>
          </a:bodyPr>
          <a:lstStyle/>
          <a:p>
            <a:pPr marL="0" indent="0">
              <a:buNone/>
            </a:pPr>
            <a:r>
              <a:rPr lang="fr-FR" sz="2400" b="1" dirty="0"/>
              <a:t>L</a:t>
            </a:r>
            <a:r>
              <a:rPr lang="fr-FR" sz="2400" b="1" dirty="0" smtClean="0"/>
              <a:t>e site d’information Parcoursup.fr :</a:t>
            </a:r>
          </a:p>
          <a:p>
            <a:pPr lvl="1"/>
            <a:r>
              <a:rPr lang="fr-FR" sz="2200" b="1" dirty="0" smtClean="0"/>
              <a:t> </a:t>
            </a:r>
            <a:r>
              <a:rPr lang="fr-FR" sz="2200" b="1" dirty="0" smtClean="0">
                <a:solidFill>
                  <a:srgbClr val="F28E65"/>
                </a:solidFill>
              </a:rPr>
              <a:t>pour s’informer</a:t>
            </a:r>
            <a:r>
              <a:rPr lang="fr-FR" sz="1900" b="1" dirty="0" smtClean="0">
                <a:solidFill>
                  <a:srgbClr val="F28E65"/>
                </a:solidFill>
              </a:rPr>
              <a:t> </a:t>
            </a:r>
            <a:r>
              <a:rPr lang="fr-FR" sz="2200" b="1" dirty="0" smtClean="0">
                <a:solidFill>
                  <a:srgbClr val="F28E65"/>
                </a:solidFill>
              </a:rPr>
              <a:t>sur le fonctionnement de chaque étape de la procédure</a:t>
            </a:r>
            <a:r>
              <a:rPr lang="fr-FR" sz="1900" b="1" dirty="0" smtClean="0"/>
              <a:t>, </a:t>
            </a:r>
            <a:r>
              <a:rPr lang="fr-FR" sz="1900" dirty="0" smtClean="0"/>
              <a:t>de l’inscription sur la plateforme à l’admission dans la formation choisie</a:t>
            </a:r>
          </a:p>
          <a:p>
            <a:pPr marL="457200" lvl="1" indent="0">
              <a:buNone/>
            </a:pPr>
            <a:endParaRPr lang="fr-FR" sz="1200" b="1" dirty="0"/>
          </a:p>
          <a:p>
            <a:pPr lvl="1"/>
            <a:r>
              <a:rPr lang="fr-FR" sz="2200" b="1" dirty="0" smtClean="0"/>
              <a:t> </a:t>
            </a:r>
            <a:r>
              <a:rPr lang="fr-FR" sz="2200" b="1" dirty="0" smtClean="0">
                <a:solidFill>
                  <a:srgbClr val="F28E65"/>
                </a:solidFill>
              </a:rPr>
              <a:t>pour consulter les formations disponibles </a:t>
            </a:r>
            <a:r>
              <a:rPr lang="fr-FR" sz="1900" dirty="0" smtClean="0"/>
              <a:t>via un moteur de recherche amélioré (version adaptée aux tel. portables) permettant d’accéder à </a:t>
            </a:r>
            <a:r>
              <a:rPr lang="fr-FR" sz="2200" b="1" dirty="0" smtClean="0"/>
              <a:t>plus de 15 000 formations </a:t>
            </a:r>
            <a:endParaRPr lang="fr-FR" sz="2200" b="1" dirty="0"/>
          </a:p>
          <a:p>
            <a:pPr lvl="2"/>
            <a:r>
              <a:rPr lang="fr-FR" sz="1900" dirty="0" smtClean="0"/>
              <a:t>La très grande majorité des formations reconnues par l’Etat, y compris celles en apprentissage, sont </a:t>
            </a:r>
            <a:r>
              <a:rPr lang="fr-FR" sz="1900" dirty="0"/>
              <a:t>désormais disponibles sur </a:t>
            </a:r>
            <a:r>
              <a:rPr lang="fr-FR" sz="1900" dirty="0" smtClean="0"/>
              <a:t>Parcoursup. </a:t>
            </a:r>
            <a:endParaRPr lang="fr-FR" sz="1900"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10</a:t>
            </a:fld>
            <a:endParaRPr lang="fr-FR" dirty="0"/>
          </a:p>
        </p:txBody>
      </p:sp>
      <p:sp>
        <p:nvSpPr>
          <p:cNvPr id="6" name="Rectangle à coins arrondis 5"/>
          <p:cNvSpPr/>
          <p:nvPr/>
        </p:nvSpPr>
        <p:spPr>
          <a:xfrm>
            <a:off x="443083" y="4797628"/>
            <a:ext cx="8143567" cy="898080"/>
          </a:xfrm>
          <a:prstGeom prst="roundRect">
            <a:avLst>
              <a:gd name="adj" fmla="val 50000"/>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2"/>
            <a:r>
              <a:rPr lang="fr-FR" sz="1600" dirty="0">
                <a:solidFill>
                  <a:srgbClr val="3D566E"/>
                </a:solidFill>
              </a:rPr>
              <a:t>Quelques rares formations d’enseignement supérieur proposées par des établissements privés ne sont pas présentes sur </a:t>
            </a:r>
            <a:r>
              <a:rPr lang="fr-FR" sz="1600" dirty="0" smtClean="0">
                <a:solidFill>
                  <a:srgbClr val="3D566E"/>
                </a:solidFill>
              </a:rPr>
              <a:t>Parcoursup. </a:t>
            </a:r>
            <a:endParaRPr lang="fr-FR" sz="1600" dirty="0">
              <a:solidFill>
                <a:srgbClr val="3D566E"/>
              </a:solidFill>
            </a:endParaRPr>
          </a:p>
          <a:p>
            <a:pPr marL="0" lvl="2"/>
            <a:r>
              <a:rPr lang="fr-FR" sz="1600" dirty="0" smtClean="0">
                <a:solidFill>
                  <a:srgbClr val="FF0000"/>
                </a:solidFill>
              </a:rPr>
              <a:t>&gt;</a:t>
            </a:r>
            <a:r>
              <a:rPr lang="fr-FR" sz="1600" dirty="0" smtClean="0">
                <a:solidFill>
                  <a:srgbClr val="3D566E"/>
                </a:solidFill>
              </a:rPr>
              <a:t> Contacter directement ces établissements et vérifier les modalités d’admission</a:t>
            </a:r>
            <a:endParaRPr lang="fr-FR" sz="1600" dirty="0">
              <a:solidFill>
                <a:srgbClr val="3D566E"/>
              </a:solidFill>
            </a:endParaRPr>
          </a:p>
        </p:txBody>
      </p:sp>
      <p:sp>
        <p:nvSpPr>
          <p:cNvPr id="7" name="Ellipse 6"/>
          <p:cNvSpPr/>
          <p:nvPr/>
        </p:nvSpPr>
        <p:spPr>
          <a:xfrm rot="606903">
            <a:off x="7186565" y="1010151"/>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Depuis le 20 décembre</a:t>
            </a:r>
            <a:endParaRPr lang="fr-FR" sz="1600" b="1" dirty="0"/>
          </a:p>
        </p:txBody>
      </p:sp>
    </p:spTree>
    <p:extLst>
      <p:ext uri="{BB962C8B-B14F-4D97-AF65-F5344CB8AC3E}">
        <p14:creationId xmlns:p14="http://schemas.microsoft.com/office/powerpoint/2010/main" xmlns="" val="99989881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90256"/>
            <a:ext cx="8159932" cy="1286937"/>
          </a:xfrm>
        </p:spPr>
        <p:txBody>
          <a:bodyPr/>
          <a:lstStyle/>
          <a:p>
            <a:r>
              <a:rPr lang="fr-FR" dirty="0" smtClean="0"/>
              <a:t>RECHERCHER DES FORMATIONS SUR Parcoursup</a:t>
            </a: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11</a:t>
            </a:fld>
            <a:endParaRPr lang="fr-FR" dirty="0">
              <a:solidFill>
                <a:prstClr val="white"/>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9376" y="1311888"/>
            <a:ext cx="9023228" cy="4644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66542525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RECHERCHER DES FORMATIONS SUR </a:t>
            </a:r>
            <a:r>
              <a:rPr lang="fr-FR" dirty="0" smtClean="0"/>
              <a:t>parcoursup</a:t>
            </a:r>
            <a:endParaRPr lang="fr-FR" dirty="0"/>
          </a:p>
        </p:txBody>
      </p:sp>
      <p:sp>
        <p:nvSpPr>
          <p:cNvPr id="3" name="Espace réservé du texte 2"/>
          <p:cNvSpPr>
            <a:spLocks noGrp="1"/>
          </p:cNvSpPr>
          <p:nvPr>
            <p:ph type="body" sz="quarter" idx="13"/>
          </p:nvPr>
        </p:nvSpPr>
        <p:spPr>
          <a:xfrm>
            <a:off x="251993" y="1316708"/>
            <a:ext cx="8159932" cy="4727836"/>
          </a:xfrm>
        </p:spPr>
        <p:txBody>
          <a:bodyPr>
            <a:normAutofit/>
          </a:bodyPr>
          <a:lstStyle/>
          <a:p>
            <a:pPr marL="0" indent="0">
              <a:buNone/>
              <a:defRPr/>
            </a:pPr>
            <a:r>
              <a:rPr lang="fr-FR" b="1" dirty="0" smtClean="0"/>
              <a:t>Rechercher par mots clés ou critères de recherche :</a:t>
            </a:r>
            <a:endParaRPr lang="fr-FR" dirty="0" smtClean="0"/>
          </a:p>
          <a:p>
            <a:pPr lvl="1">
              <a:defRPr/>
            </a:pPr>
            <a:r>
              <a:rPr lang="fr-FR" sz="1600" dirty="0" smtClean="0"/>
              <a:t>Saisie de mots clés </a:t>
            </a:r>
          </a:p>
          <a:p>
            <a:pPr lvl="1">
              <a:defRPr/>
            </a:pPr>
            <a:r>
              <a:rPr lang="fr-FR" sz="1600" dirty="0" smtClean="0"/>
              <a:t>Sélection de critères : type de formation, spécialité/mention des formations, apprentissage, internat etc.</a:t>
            </a:r>
          </a:p>
          <a:p>
            <a:pPr marL="0" indent="0">
              <a:buNone/>
              <a:defRPr/>
            </a:pPr>
            <a:endParaRPr lang="fr-FR" b="1" dirty="0" smtClean="0"/>
          </a:p>
          <a:p>
            <a:pPr marL="0" indent="0">
              <a:buNone/>
              <a:defRPr/>
            </a:pPr>
            <a:r>
              <a:rPr lang="fr-FR" b="1" dirty="0" smtClean="0"/>
              <a:t>Affiner le résultat de recherche en zoomant sur la carte pour afficher les formations dans une zone précise</a:t>
            </a:r>
            <a:endParaRPr lang="fr-FR" b="1" dirty="0"/>
          </a:p>
          <a:p>
            <a:pPr marL="0" indent="0">
              <a:buNone/>
              <a:defRPr/>
            </a:pPr>
            <a:endParaRPr lang="fr-FR" sz="1800" b="1" dirty="0"/>
          </a:p>
          <a:p>
            <a:pPr marL="0" indent="0">
              <a:buNone/>
              <a:defRPr/>
            </a:pPr>
            <a:r>
              <a:rPr lang="fr-FR" b="1" dirty="0"/>
              <a:t>Consulter les informations pour chaque formation </a:t>
            </a:r>
            <a:r>
              <a:rPr lang="fr-FR" b="1" dirty="0" smtClean="0"/>
              <a:t>trouvée :</a:t>
            </a:r>
            <a:endParaRPr lang="fr-FR" b="1" dirty="0"/>
          </a:p>
          <a:p>
            <a:pPr lvl="1">
              <a:defRPr/>
            </a:pPr>
            <a:r>
              <a:rPr lang="fr-FR" sz="1600" dirty="0" smtClean="0"/>
              <a:t>Pourcentage </a:t>
            </a:r>
            <a:r>
              <a:rPr lang="fr-FR" sz="1600" dirty="0"/>
              <a:t>de candidats  admis selon le type de baccalauréat en </a:t>
            </a:r>
            <a:r>
              <a:rPr lang="fr-FR" sz="1600" dirty="0" smtClean="0"/>
              <a:t>2019</a:t>
            </a:r>
          </a:p>
          <a:p>
            <a:pPr lvl="1">
              <a:defRPr/>
            </a:pPr>
            <a:r>
              <a:rPr lang="fr-FR" sz="1600" dirty="0" smtClean="0"/>
              <a:t>Nombre </a:t>
            </a:r>
            <a:r>
              <a:rPr lang="fr-FR" sz="1600" dirty="0"/>
              <a:t>de places disponibles en </a:t>
            </a:r>
            <a:r>
              <a:rPr lang="fr-FR" sz="1600" dirty="0" smtClean="0"/>
              <a:t>2020 (à partir du 22 janvier 2020) </a:t>
            </a:r>
          </a:p>
          <a:p>
            <a:pPr lvl="1">
              <a:defRPr/>
            </a:pPr>
            <a:r>
              <a:rPr lang="fr-FR" sz="1600" dirty="0" smtClean="0"/>
              <a:t>Taux </a:t>
            </a:r>
            <a:r>
              <a:rPr lang="fr-FR" sz="1600" dirty="0"/>
              <a:t>d'accès en 2019, c'est à dire la proportion de candidats ayant reçu une proposition </a:t>
            </a:r>
            <a:r>
              <a:rPr lang="fr-FR" sz="1600" dirty="0" smtClean="0"/>
              <a:t>d'admission</a:t>
            </a:r>
          </a:p>
          <a:p>
            <a:pPr lvl="1">
              <a:defRPr/>
            </a:pPr>
            <a:r>
              <a:rPr lang="fr-FR" sz="1600" dirty="0" smtClean="0"/>
              <a:t>Suggestions </a:t>
            </a:r>
            <a:r>
              <a:rPr lang="fr-FR" sz="1600" dirty="0"/>
              <a:t>de formations similaires pour élargir vos </a:t>
            </a:r>
            <a:r>
              <a:rPr lang="fr-FR" sz="1600" dirty="0" smtClean="0"/>
              <a:t>choix</a:t>
            </a:r>
          </a:p>
          <a:p>
            <a:pPr lvl="1">
              <a:defRPr/>
            </a:pPr>
            <a:r>
              <a:rPr lang="fr-FR" sz="1600" b="1" dirty="0" smtClean="0"/>
              <a:t>Lien </a:t>
            </a:r>
            <a:r>
              <a:rPr lang="fr-FR" sz="1600" b="1" dirty="0"/>
              <a:t>vers la fiche détaillée de la </a:t>
            </a:r>
            <a:r>
              <a:rPr lang="fr-FR" sz="1600" b="1" dirty="0" smtClean="0"/>
              <a:t>formation</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12</a:t>
            </a:fld>
            <a:endParaRPr lang="fr-FR" dirty="0">
              <a:solidFill>
                <a:prstClr val="white"/>
              </a:solidFill>
            </a:endParaRPr>
          </a:p>
        </p:txBody>
      </p:sp>
    </p:spTree>
    <p:extLst>
      <p:ext uri="{BB962C8B-B14F-4D97-AF65-F5344CB8AC3E}">
        <p14:creationId xmlns:p14="http://schemas.microsoft.com/office/powerpoint/2010/main" xmlns="" val="41231183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fiches de présentation des formations </a:t>
            </a:r>
            <a:endParaRPr lang="fr-FR" dirty="0"/>
          </a:p>
        </p:txBody>
      </p:sp>
      <p:sp>
        <p:nvSpPr>
          <p:cNvPr id="3" name="Espace réservé du texte 2"/>
          <p:cNvSpPr>
            <a:spLocks noGrp="1"/>
          </p:cNvSpPr>
          <p:nvPr>
            <p:ph type="body" sz="quarter" idx="13"/>
          </p:nvPr>
        </p:nvSpPr>
        <p:spPr>
          <a:xfrm>
            <a:off x="251993" y="1316708"/>
            <a:ext cx="8159932" cy="4727836"/>
          </a:xfrm>
        </p:spPr>
        <p:txBody>
          <a:bodyPr>
            <a:normAutofit fontScale="85000" lnSpcReduction="10000"/>
          </a:bodyPr>
          <a:lstStyle/>
          <a:p>
            <a:pPr marL="0" indent="0">
              <a:buNone/>
              <a:defRPr/>
            </a:pPr>
            <a:r>
              <a:rPr lang="fr-FR" b="1" dirty="0" smtClean="0"/>
              <a:t>Pour chaque formation, des informations essentielles pour mieux connaître leur contenu, identifier les débouchés professionnels et évaluer la pertinence de vos choix :</a:t>
            </a:r>
            <a:endParaRPr lang="fr-FR" sz="1600" b="1" dirty="0" smtClean="0"/>
          </a:p>
          <a:p>
            <a:pPr marL="457200" lvl="1" indent="0">
              <a:buNone/>
              <a:defRPr/>
            </a:pPr>
            <a:r>
              <a:rPr lang="fr-FR" sz="1800" b="1" dirty="0" smtClean="0"/>
              <a:t/>
            </a:r>
            <a:br>
              <a:rPr lang="fr-FR" sz="1800" b="1" dirty="0" smtClean="0"/>
            </a:br>
            <a:r>
              <a:rPr lang="fr-FR" sz="1900" b="1" dirty="0" smtClean="0"/>
              <a:t>Informations </a:t>
            </a:r>
            <a:r>
              <a:rPr lang="fr-FR" sz="1900" b="1" dirty="0"/>
              <a:t>fournies </a:t>
            </a:r>
            <a:r>
              <a:rPr lang="fr-FR" sz="1900" b="1" dirty="0" smtClean="0"/>
              <a:t>pour chaque formation dès le 20 décembre 2019 :</a:t>
            </a:r>
          </a:p>
          <a:p>
            <a:pPr lvl="1">
              <a:defRPr/>
            </a:pPr>
            <a:r>
              <a:rPr lang="fr-FR" sz="1700" dirty="0" smtClean="0"/>
              <a:t>Contenu et organisation des enseignements</a:t>
            </a:r>
          </a:p>
          <a:p>
            <a:pPr lvl="1">
              <a:defRPr/>
            </a:pPr>
            <a:r>
              <a:rPr lang="fr-FR" sz="1700" dirty="0" smtClean="0"/>
              <a:t>Attendus (connaissances et compétences pour réussir dans la formation)</a:t>
            </a:r>
          </a:p>
          <a:p>
            <a:pPr lvl="1">
              <a:defRPr/>
            </a:pPr>
            <a:r>
              <a:rPr lang="fr-FR" sz="1700" dirty="0" smtClean="0"/>
              <a:t>Critères généraux d’examen des vœux </a:t>
            </a:r>
          </a:p>
          <a:p>
            <a:pPr lvl="1">
              <a:defRPr/>
            </a:pPr>
            <a:r>
              <a:rPr lang="fr-FR" sz="1700" dirty="0" smtClean="0"/>
              <a:t>L’existence ou non de modalités particulières d’examen (concours écrit, entretiens de sélection) et le tarif éventuellement associé </a:t>
            </a:r>
          </a:p>
          <a:p>
            <a:pPr lvl="1">
              <a:defRPr/>
            </a:pPr>
            <a:r>
              <a:rPr lang="fr-FR" sz="1700" dirty="0" smtClean="0"/>
              <a:t>Nombre de candidats et nombre d’admis en 2019</a:t>
            </a:r>
            <a:endParaRPr lang="fr-FR" sz="1700" dirty="0"/>
          </a:p>
          <a:p>
            <a:pPr lvl="1">
              <a:defRPr/>
            </a:pPr>
            <a:r>
              <a:rPr lang="fr-FR" sz="1700" dirty="0" smtClean="0"/>
              <a:t>Dates </a:t>
            </a:r>
            <a:r>
              <a:rPr lang="fr-FR" sz="1700" dirty="0"/>
              <a:t>des journées portes ouvertes ou des journées </a:t>
            </a:r>
            <a:r>
              <a:rPr lang="fr-FR" sz="1700" dirty="0" smtClean="0"/>
              <a:t>d’immersion</a:t>
            </a:r>
          </a:p>
          <a:p>
            <a:pPr lvl="1">
              <a:defRPr/>
            </a:pPr>
            <a:r>
              <a:rPr lang="fr-FR" sz="1700" dirty="0" smtClean="0"/>
              <a:t>Des contacts utiles : référent handicap, responsable pédagogique, étudiants ambassadeurs</a:t>
            </a:r>
          </a:p>
          <a:p>
            <a:pPr lvl="1">
              <a:defRPr/>
            </a:pPr>
            <a:r>
              <a:rPr lang="fr-FR" sz="1700" dirty="0" smtClean="0"/>
              <a:t>Le taux </a:t>
            </a:r>
            <a:r>
              <a:rPr lang="fr-FR" sz="1700" dirty="0"/>
              <a:t>minimum de lycéens boursiers </a:t>
            </a:r>
            <a:r>
              <a:rPr lang="fr-FR" sz="1700" dirty="0" smtClean="0"/>
              <a:t>en 2019</a:t>
            </a:r>
          </a:p>
          <a:p>
            <a:pPr marL="457200" lvl="1" indent="0">
              <a:buNone/>
              <a:defRPr/>
            </a:pPr>
            <a:endParaRPr lang="fr-FR" sz="1700" dirty="0"/>
          </a:p>
          <a:p>
            <a:pPr marL="457200" lvl="1" indent="0">
              <a:buNone/>
              <a:defRPr/>
            </a:pPr>
            <a:r>
              <a:rPr lang="fr-FR" sz="1900" b="1" dirty="0" smtClean="0"/>
              <a:t>D’autres informations fournies pour </a:t>
            </a:r>
            <a:r>
              <a:rPr lang="fr-FR" sz="1900" b="1" dirty="0"/>
              <a:t>chaque </a:t>
            </a:r>
            <a:r>
              <a:rPr lang="fr-FR" sz="1900" b="1" dirty="0" smtClean="0"/>
              <a:t>formation dès le 22 janvier 2020 :</a:t>
            </a:r>
            <a:endParaRPr lang="fr-FR" sz="1900" b="1" dirty="0"/>
          </a:p>
          <a:p>
            <a:pPr lvl="1">
              <a:defRPr/>
            </a:pPr>
            <a:r>
              <a:rPr lang="fr-FR" sz="1700" dirty="0" smtClean="0"/>
              <a:t>Le nombre </a:t>
            </a:r>
            <a:r>
              <a:rPr lang="fr-FR" sz="1700" dirty="0"/>
              <a:t>de places proposées </a:t>
            </a:r>
            <a:r>
              <a:rPr lang="fr-FR" sz="1700" dirty="0" smtClean="0"/>
              <a:t> cette année </a:t>
            </a:r>
          </a:p>
          <a:p>
            <a:pPr lvl="1">
              <a:defRPr/>
            </a:pPr>
            <a:r>
              <a:rPr lang="fr-FR" sz="1700" dirty="0" smtClean="0"/>
              <a:t>Les taux </a:t>
            </a:r>
            <a:r>
              <a:rPr lang="fr-FR" sz="1700" dirty="0"/>
              <a:t>de passage en 2</a:t>
            </a:r>
            <a:r>
              <a:rPr lang="fr-FR" sz="1700" baseline="30000" dirty="0"/>
              <a:t>ème</a:t>
            </a:r>
            <a:r>
              <a:rPr lang="fr-FR" sz="1700" dirty="0"/>
              <a:t> année et de réussite selon le bac, des débouchés et des taux d’insertion </a:t>
            </a:r>
            <a:r>
              <a:rPr lang="fr-FR" sz="1700" dirty="0" smtClean="0"/>
              <a:t>professionnelle </a:t>
            </a:r>
          </a:p>
          <a:p>
            <a:pPr lvl="1">
              <a:defRPr/>
            </a:pPr>
            <a:r>
              <a:rPr lang="fr-FR" sz="1700" dirty="0" smtClean="0"/>
              <a:t>Le secteur géographique  (pour les licences)</a:t>
            </a:r>
            <a:endParaRPr lang="fr-FR" sz="1700"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13</a:t>
            </a:fld>
            <a:endParaRPr lang="fr-FR" dirty="0">
              <a:solidFill>
                <a:prstClr val="white"/>
              </a:solidFill>
            </a:endParaRPr>
          </a:p>
        </p:txBody>
      </p:sp>
    </p:spTree>
    <p:extLst>
      <p:ext uri="{BB962C8B-B14F-4D97-AF65-F5344CB8AC3E}">
        <p14:creationId xmlns:p14="http://schemas.microsoft.com/office/powerpoint/2010/main" xmlns="" val="31179169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628649" y="163244"/>
            <a:ext cx="8396597" cy="1144063"/>
          </a:xfrm>
        </p:spPr>
        <p:txBody>
          <a:bodyPr/>
          <a:lstStyle/>
          <a:p>
            <a:r>
              <a:rPr lang="fr-FR" dirty="0" smtClean="0"/>
              <a:t>Focus sur LES NOUVELLES FORMATIONS en 2020  </a:t>
            </a:r>
            <a:endParaRPr lang="fr-FR" dirty="0"/>
          </a:p>
        </p:txBody>
      </p:sp>
      <p:sp>
        <p:nvSpPr>
          <p:cNvPr id="3" name="Espace réservé du numéro de diapositive 2"/>
          <p:cNvSpPr>
            <a:spLocks noGrp="1"/>
          </p:cNvSpPr>
          <p:nvPr>
            <p:ph type="sldNum" sz="quarter" idx="4"/>
          </p:nvPr>
        </p:nvSpPr>
        <p:spPr/>
        <p:txBody>
          <a:bodyPr/>
          <a:lstStyle/>
          <a:p>
            <a:fld id="{C6B7B3CB-E3BA-F74C-AB76-86EFC5843CD6}" type="slidenum">
              <a:rPr lang="fr-FR" smtClean="0"/>
              <a:pPr/>
              <a:t>14</a:t>
            </a:fld>
            <a:endParaRPr lang="fr-FR" dirty="0"/>
          </a:p>
        </p:txBody>
      </p:sp>
      <p:sp>
        <p:nvSpPr>
          <p:cNvPr id="7" name="Espace réservé du texte 2"/>
          <p:cNvSpPr txBox="1">
            <a:spLocks/>
          </p:cNvSpPr>
          <p:nvPr/>
        </p:nvSpPr>
        <p:spPr>
          <a:xfrm>
            <a:off x="257175" y="1307307"/>
            <a:ext cx="8578067" cy="4864596"/>
          </a:xfrm>
          <a:prstGeom prst="rect">
            <a:avLst/>
          </a:prstGeom>
        </p:spPr>
        <p:txBody>
          <a:bodyPr>
            <a:normAutofit fontScale="85000" lnSpcReduction="10000"/>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buNone/>
            </a:pPr>
            <a:r>
              <a:rPr lang="fr-FR" sz="2400" dirty="0" smtClean="0"/>
              <a:t>Plus de </a:t>
            </a:r>
            <a:r>
              <a:rPr lang="fr-FR" sz="2400" b="1" dirty="0" smtClean="0"/>
              <a:t>600 nouvelles formations </a:t>
            </a:r>
            <a:r>
              <a:rPr lang="fr-FR" sz="2400" dirty="0" smtClean="0"/>
              <a:t>intègrent Parcoursup dont : </a:t>
            </a:r>
          </a:p>
          <a:p>
            <a:pPr marL="457200" lvl="1" indent="0">
              <a:buNone/>
            </a:pPr>
            <a:endParaRPr lang="fr-FR" sz="1800" dirty="0" smtClean="0"/>
          </a:p>
          <a:p>
            <a:pPr lvl="1"/>
            <a:r>
              <a:rPr lang="fr-FR" sz="2000" b="1" dirty="0"/>
              <a:t>l</a:t>
            </a:r>
            <a:r>
              <a:rPr lang="fr-FR" sz="2000" b="1" dirty="0" smtClean="0"/>
              <a:t>es </a:t>
            </a:r>
            <a:r>
              <a:rPr lang="fr-FR" sz="2000" b="1" dirty="0"/>
              <a:t>licences sélectives de l’Université Paris Dauphine</a:t>
            </a:r>
          </a:p>
          <a:p>
            <a:pPr lvl="1"/>
            <a:r>
              <a:rPr lang="fr-FR" sz="2000" b="1" dirty="0"/>
              <a:t>les 10 Sciences Po / Instituts d’Etudes Politiques </a:t>
            </a:r>
            <a:endParaRPr lang="fr-FR" sz="2000" dirty="0"/>
          </a:p>
          <a:p>
            <a:pPr lvl="1"/>
            <a:r>
              <a:rPr lang="fr-FR" sz="2000" b="1" dirty="0" smtClean="0"/>
              <a:t>de </a:t>
            </a:r>
            <a:r>
              <a:rPr lang="fr-FR" sz="2000" b="1" dirty="0"/>
              <a:t>nouvelles écoles de commerce ou de </a:t>
            </a:r>
            <a:r>
              <a:rPr lang="fr-FR" sz="2000" b="1" dirty="0" smtClean="0"/>
              <a:t>management </a:t>
            </a:r>
            <a:r>
              <a:rPr lang="fr-FR" sz="2000" dirty="0" smtClean="0"/>
              <a:t>(concours </a:t>
            </a:r>
            <a:r>
              <a:rPr lang="fr-FR" sz="2000" dirty="0" err="1" smtClean="0"/>
              <a:t>Acces</a:t>
            </a:r>
            <a:r>
              <a:rPr lang="fr-FR" sz="2000" dirty="0" smtClean="0"/>
              <a:t>, </a:t>
            </a:r>
            <a:r>
              <a:rPr lang="fr-FR" sz="2000" dirty="0" err="1" smtClean="0"/>
              <a:t>Pass</a:t>
            </a:r>
            <a:r>
              <a:rPr lang="fr-FR" sz="2000" dirty="0" smtClean="0"/>
              <a:t>, </a:t>
            </a:r>
            <a:r>
              <a:rPr lang="fr-FR" sz="2000" dirty="0" err="1" smtClean="0"/>
              <a:t>Sesame</a:t>
            </a:r>
            <a:r>
              <a:rPr lang="fr-FR" sz="2000" dirty="0" smtClean="0"/>
              <a:t>…) </a:t>
            </a:r>
          </a:p>
          <a:p>
            <a:pPr lvl="1"/>
            <a:r>
              <a:rPr lang="fr-FR" sz="2000" b="1" dirty="0" smtClean="0"/>
              <a:t>7 nouvelles catégories d’instituts </a:t>
            </a:r>
            <a:r>
              <a:rPr lang="fr-FR" sz="2000" b="1" dirty="0"/>
              <a:t>de </a:t>
            </a:r>
            <a:r>
              <a:rPr lang="fr-FR" sz="2000" b="1" dirty="0" smtClean="0"/>
              <a:t>formation </a:t>
            </a:r>
            <a:r>
              <a:rPr lang="fr-FR" sz="2000" b="1" dirty="0"/>
              <a:t>aux professions paramédicales </a:t>
            </a:r>
            <a:r>
              <a:rPr lang="fr-FR" sz="2000" dirty="0" smtClean="0"/>
              <a:t>(dont, audioprothésiste</a:t>
            </a:r>
            <a:r>
              <a:rPr lang="fr-FR" sz="2000" dirty="0"/>
              <a:t>, </a:t>
            </a:r>
            <a:r>
              <a:rPr lang="fr-FR" sz="2000" dirty="0" smtClean="0"/>
              <a:t>orthophoniste, technicien de laboratoire médical….)</a:t>
            </a:r>
            <a:r>
              <a:rPr lang="fr-FR" sz="2000" b="1" dirty="0"/>
              <a:t> </a:t>
            </a:r>
            <a:endParaRPr lang="fr-FR" sz="2000" b="1" dirty="0" smtClean="0"/>
          </a:p>
          <a:p>
            <a:pPr lvl="1"/>
            <a:r>
              <a:rPr lang="fr-FR" sz="2000" b="1" dirty="0" smtClean="0"/>
              <a:t>De nouvelles écoles </a:t>
            </a:r>
            <a:r>
              <a:rPr lang="fr-FR" sz="2000" b="1" dirty="0"/>
              <a:t>de </a:t>
            </a:r>
            <a:r>
              <a:rPr lang="fr-FR" sz="2000" b="1" dirty="0" smtClean="0"/>
              <a:t>formation aux métiers </a:t>
            </a:r>
            <a:r>
              <a:rPr lang="fr-FR" sz="2000" b="1" dirty="0"/>
              <a:t>de la culture </a:t>
            </a:r>
            <a:r>
              <a:rPr lang="fr-FR" sz="2000" dirty="0"/>
              <a:t>(architecture et paysage, </a:t>
            </a:r>
            <a:r>
              <a:rPr lang="fr-FR" sz="2000" dirty="0" smtClean="0"/>
              <a:t>patrimoine,  </a:t>
            </a:r>
            <a:r>
              <a:rPr lang="fr-FR" sz="2000" dirty="0"/>
              <a:t>arts plastiques, spectacle vivant, cinéma, audiovisuel, multimédia, etc.)</a:t>
            </a:r>
          </a:p>
          <a:p>
            <a:pPr marL="633413" lvl="1" indent="0">
              <a:buNone/>
            </a:pPr>
            <a:r>
              <a:rPr lang="fr-FR" sz="1800" b="1" dirty="0" smtClean="0"/>
              <a:t>A </a:t>
            </a:r>
            <a:r>
              <a:rPr lang="fr-FR" sz="1800" b="1" dirty="0"/>
              <a:t>savoir</a:t>
            </a:r>
            <a:r>
              <a:rPr lang="fr-FR" sz="1800" dirty="0"/>
              <a:t> : </a:t>
            </a:r>
            <a:r>
              <a:rPr lang="fr-FR" sz="1800" dirty="0" smtClean="0"/>
              <a:t>ces formations sont </a:t>
            </a:r>
            <a:r>
              <a:rPr lang="fr-FR" sz="1800" dirty="0"/>
              <a:t>référencées sur le moteur de recherche mais, </a:t>
            </a:r>
            <a:r>
              <a:rPr lang="fr-FR" sz="1800" dirty="0" smtClean="0"/>
              <a:t>en 2020, pour </a:t>
            </a:r>
            <a:r>
              <a:rPr lang="fr-FR" sz="1800" dirty="0"/>
              <a:t>la très grande</a:t>
            </a:r>
            <a:r>
              <a:rPr lang="fr-FR" sz="1800" u="sng" dirty="0"/>
              <a:t> </a:t>
            </a:r>
            <a:r>
              <a:rPr lang="fr-FR" sz="1800" dirty="0"/>
              <a:t>majorité d’entre elles, les candidatures devront se faire, hors Parcoursup directement auprès des établissements &gt; modalités de candidature sur la fiche </a:t>
            </a:r>
            <a:r>
              <a:rPr lang="fr-FR" sz="1800" u="sng" dirty="0"/>
              <a:t>détaillée de la formation sur </a:t>
            </a:r>
            <a:r>
              <a:rPr lang="fr-FR" sz="1800" dirty="0"/>
              <a:t>Parcoursup.  </a:t>
            </a:r>
            <a:endParaRPr lang="fr-FR" sz="2000" dirty="0"/>
          </a:p>
          <a:p>
            <a:pPr lvl="1"/>
            <a:r>
              <a:rPr lang="fr-FR" sz="2000" b="1" dirty="0"/>
              <a:t>les formations aux métiers de l’hôtellerie-restauration</a:t>
            </a:r>
            <a:r>
              <a:rPr lang="fr-FR" sz="2000" dirty="0"/>
              <a:t> (</a:t>
            </a:r>
            <a:r>
              <a:rPr lang="fr-FR" sz="2000" dirty="0" err="1"/>
              <a:t>Ferrandi</a:t>
            </a:r>
            <a:r>
              <a:rPr lang="fr-FR" sz="2000" dirty="0"/>
              <a:t>, institut Paul Bocuse…)</a:t>
            </a:r>
          </a:p>
          <a:p>
            <a:pPr lvl="1"/>
            <a:r>
              <a:rPr lang="fr-FR" sz="2000" b="1" dirty="0"/>
              <a:t>de nouvelles formations en </a:t>
            </a:r>
            <a:r>
              <a:rPr lang="fr-FR" sz="2000" b="1" dirty="0" smtClean="0"/>
              <a:t>apprentissage</a:t>
            </a:r>
          </a:p>
          <a:p>
            <a:pPr lvl="1"/>
            <a:r>
              <a:rPr lang="fr-FR" sz="2000" b="1" dirty="0" smtClean="0"/>
              <a:t>….</a:t>
            </a:r>
            <a:endParaRPr lang="fr-FR" sz="2000" b="1" dirty="0"/>
          </a:p>
          <a:p>
            <a:pPr lvl="1"/>
            <a:endParaRPr lang="fr-FR" sz="2000" dirty="0" smtClean="0"/>
          </a:p>
          <a:p>
            <a:pPr lvl="1"/>
            <a:endParaRPr lang="fr-FR" sz="1600" dirty="0"/>
          </a:p>
          <a:p>
            <a:pPr lvl="1"/>
            <a:endParaRPr lang="fr-FR" sz="1600" dirty="0"/>
          </a:p>
          <a:p>
            <a:pPr marL="0" indent="0">
              <a:buNone/>
            </a:pPr>
            <a:endParaRPr lang="fr-FR" sz="2400" dirty="0" smtClean="0"/>
          </a:p>
          <a:p>
            <a:pPr marL="0" indent="0">
              <a:buNone/>
            </a:pPr>
            <a:endParaRPr lang="fr-FR" sz="2400" b="1" dirty="0"/>
          </a:p>
        </p:txBody>
      </p:sp>
    </p:spTree>
    <p:extLst>
      <p:ext uri="{BB962C8B-B14F-4D97-AF65-F5344CB8AC3E}">
        <p14:creationId xmlns:p14="http://schemas.microsoft.com/office/powerpoint/2010/main" xmlns="" val="241472610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Focus sur les Parcours d’accès </a:t>
            </a:r>
            <a:br>
              <a:rPr lang="fr-FR" dirty="0" smtClean="0"/>
            </a:br>
            <a:r>
              <a:rPr lang="fr-FR" dirty="0" smtClean="0"/>
              <a:t>aux études de santé (1/2)</a:t>
            </a:r>
            <a:endParaRPr lang="fr-FR" dirty="0"/>
          </a:p>
        </p:txBody>
      </p:sp>
      <p:sp>
        <p:nvSpPr>
          <p:cNvPr id="3" name="Espace réservé du texte 2"/>
          <p:cNvSpPr>
            <a:spLocks noGrp="1"/>
          </p:cNvSpPr>
          <p:nvPr>
            <p:ph type="body" sz="quarter" idx="13"/>
          </p:nvPr>
        </p:nvSpPr>
        <p:spPr>
          <a:xfrm>
            <a:off x="426718" y="1341909"/>
            <a:ext cx="8432274" cy="4702629"/>
          </a:xfrm>
        </p:spPr>
        <p:txBody>
          <a:bodyPr>
            <a:normAutofit fontScale="55000" lnSpcReduction="20000"/>
          </a:bodyPr>
          <a:lstStyle/>
          <a:p>
            <a:pPr marL="0" indent="0">
              <a:buNone/>
            </a:pPr>
            <a:r>
              <a:rPr lang="fr-FR" altLang="fr-FR" sz="2900" b="1" dirty="0" smtClean="0">
                <a:solidFill>
                  <a:srgbClr val="F28E65"/>
                </a:solidFill>
              </a:rPr>
              <a:t>L’objectif : </a:t>
            </a:r>
            <a:r>
              <a:rPr lang="fr-FR" altLang="fr-FR" sz="2700" dirty="0" smtClean="0"/>
              <a:t>la PACES disparaît et de nouveaux parcours d’accès aux études de santé sont mis en place pour diversifier les profils des étudiants et garantir des poursuites d’études et perspectives d’insertion variées</a:t>
            </a:r>
          </a:p>
          <a:p>
            <a:pPr marL="0" indent="0">
              <a:buNone/>
            </a:pPr>
            <a:endParaRPr lang="fr-FR" sz="2700" b="1" dirty="0"/>
          </a:p>
          <a:p>
            <a:pPr marL="0" indent="0">
              <a:buNone/>
            </a:pPr>
            <a:r>
              <a:rPr lang="fr-FR" sz="2900" b="1" dirty="0" smtClean="0">
                <a:solidFill>
                  <a:srgbClr val="F28E65"/>
                </a:solidFill>
              </a:rPr>
              <a:t>Trois principes : </a:t>
            </a:r>
          </a:p>
          <a:p>
            <a:r>
              <a:rPr lang="fr-FR" sz="2700" dirty="0" smtClean="0"/>
              <a:t>Possibilité </a:t>
            </a:r>
            <a:r>
              <a:rPr lang="fr-FR" sz="2700" dirty="0"/>
              <a:t>d’accéder aux études de santé après une, deux ou trois années d’études à l’université ou de poursuivre vers un diplôme de </a:t>
            </a:r>
            <a:r>
              <a:rPr lang="fr-FR" sz="2700" dirty="0" smtClean="0"/>
              <a:t>licence</a:t>
            </a:r>
          </a:p>
          <a:p>
            <a:r>
              <a:rPr lang="fr-FR" sz="2700" dirty="0" smtClean="0"/>
              <a:t>Deux chances pour candidater aux études de santé tout au long de son parcours de 1</a:t>
            </a:r>
            <a:r>
              <a:rPr lang="fr-FR" sz="2700" baseline="30000" dirty="0" smtClean="0"/>
              <a:t>er</a:t>
            </a:r>
            <a:r>
              <a:rPr lang="fr-FR" sz="2700" dirty="0" smtClean="0"/>
              <a:t> cycle</a:t>
            </a:r>
          </a:p>
          <a:p>
            <a:r>
              <a:rPr lang="fr-FR" sz="2700" dirty="0" smtClean="0"/>
              <a:t>Suppression du concours : les candidats sont évalués sur leurs résultats en licence</a:t>
            </a:r>
          </a:p>
          <a:p>
            <a:pPr marL="0" indent="0">
              <a:buNone/>
            </a:pPr>
            <a:endParaRPr lang="fr-FR" sz="2700" b="1" dirty="0" smtClean="0"/>
          </a:p>
          <a:p>
            <a:pPr marL="0" indent="0">
              <a:buNone/>
            </a:pPr>
            <a:r>
              <a:rPr lang="fr-FR" sz="2900" b="1" dirty="0">
                <a:solidFill>
                  <a:srgbClr val="F28E65"/>
                </a:solidFill>
              </a:rPr>
              <a:t>Deux parcours </a:t>
            </a:r>
            <a:r>
              <a:rPr lang="fr-FR" sz="2900" b="1" dirty="0" smtClean="0">
                <a:solidFill>
                  <a:srgbClr val="F28E65"/>
                </a:solidFill>
              </a:rPr>
              <a:t>proposés sur Parcoursup cette année par les universités pour accéder aux études </a:t>
            </a:r>
            <a:r>
              <a:rPr lang="fr-FR" sz="2900" b="1" dirty="0">
                <a:solidFill>
                  <a:srgbClr val="F28E65"/>
                </a:solidFill>
              </a:rPr>
              <a:t>de maïeutique (sage-femme), médecine, odontologie (dentaire), pharmacie ou kinésithérapie </a:t>
            </a:r>
            <a:r>
              <a:rPr lang="fr-FR" sz="2900" b="1" dirty="0" smtClean="0">
                <a:solidFill>
                  <a:srgbClr val="F28E65"/>
                </a:solidFill>
              </a:rPr>
              <a:t>:</a:t>
            </a:r>
            <a:endParaRPr lang="fr-FR" sz="2900" dirty="0" smtClean="0">
              <a:solidFill>
                <a:srgbClr val="F28E65"/>
              </a:solidFill>
            </a:endParaRPr>
          </a:p>
          <a:p>
            <a:pPr marL="0" indent="0">
              <a:buNone/>
            </a:pPr>
            <a:endParaRPr lang="fr-FR" sz="2700" dirty="0" smtClean="0"/>
          </a:p>
          <a:p>
            <a:r>
              <a:rPr lang="fr-FR" sz="2700" b="1" dirty="0" smtClean="0"/>
              <a:t>Une licence avec option « accès santé » (L.AS)</a:t>
            </a:r>
          </a:p>
          <a:p>
            <a:pPr marL="0" indent="0">
              <a:buNone/>
            </a:pPr>
            <a:r>
              <a:rPr lang="fr-FR" sz="2700" dirty="0" smtClean="0"/>
              <a:t>Exemple : licence de Droit, SVT, Gestion économie avec des enseignements supplémentaires liés à l’option santé</a:t>
            </a:r>
          </a:p>
          <a:p>
            <a:r>
              <a:rPr lang="fr-FR" sz="2700" b="1" dirty="0" smtClean="0"/>
              <a:t>Un parcours spécifique « accès santé » (PASS) avec une option d’une autre discipline </a:t>
            </a:r>
          </a:p>
          <a:p>
            <a:pPr marL="0" indent="0">
              <a:buNone/>
            </a:pPr>
            <a:r>
              <a:rPr lang="fr-FR" sz="2700" dirty="0" smtClean="0"/>
              <a:t>Exemple : PASS option Droit, PASS option biologie etc.</a:t>
            </a:r>
          </a:p>
          <a:p>
            <a:pPr marL="0" indent="0">
              <a:buNone/>
            </a:pPr>
            <a:endParaRPr lang="fr-FR" dirty="0" smtClean="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15</a:t>
            </a:fld>
            <a:endParaRPr lang="fr-FR" dirty="0">
              <a:solidFill>
                <a:prstClr val="white"/>
              </a:solidFill>
            </a:endParaRPr>
          </a:p>
        </p:txBody>
      </p:sp>
      <p:sp>
        <p:nvSpPr>
          <p:cNvPr id="5" name="Ellipse 4"/>
          <p:cNvSpPr/>
          <p:nvPr/>
        </p:nvSpPr>
        <p:spPr>
          <a:xfrm rot="606903">
            <a:off x="7485773" y="378128"/>
            <a:ext cx="1591118"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r>
              <a:rPr lang="fr-FR" sz="1600" b="1" dirty="0">
                <a:solidFill>
                  <a:prstClr val="white"/>
                </a:solidFill>
              </a:rPr>
              <a:t>Nouveauté 2020</a:t>
            </a:r>
          </a:p>
        </p:txBody>
      </p:sp>
      <p:sp>
        <p:nvSpPr>
          <p:cNvPr id="6" name="Rectangle à coins arrondis 5"/>
          <p:cNvSpPr/>
          <p:nvPr/>
        </p:nvSpPr>
        <p:spPr>
          <a:xfrm>
            <a:off x="426718" y="5195216"/>
            <a:ext cx="8143567" cy="898080"/>
          </a:xfrm>
          <a:prstGeom prst="roundRect">
            <a:avLst>
              <a:gd name="adj" fmla="val 50000"/>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2" defTabSz="457200"/>
            <a:r>
              <a:rPr lang="fr-FR" sz="1400" b="1" dirty="0">
                <a:solidFill>
                  <a:srgbClr val="F28E65"/>
                </a:solidFill>
              </a:rPr>
              <a:t>A savoir :</a:t>
            </a:r>
          </a:p>
          <a:p>
            <a:pPr marL="285750" lvl="2" indent="-285750" defTabSz="457200">
              <a:buFontTx/>
              <a:buChar char="-"/>
            </a:pPr>
            <a:r>
              <a:rPr lang="fr-FR" sz="1200" b="1" dirty="0">
                <a:solidFill>
                  <a:srgbClr val="3D566E"/>
                </a:solidFill>
              </a:rPr>
              <a:t>Tous les profils auront des formations adaptées pour candidater en santé : les profils scientifiques pourront choisir entre PASS et L.AS, les profils non scientifiques auront accès à un large panel de L.AS dans des domaines variés</a:t>
            </a:r>
          </a:p>
          <a:p>
            <a:pPr marL="285750" lvl="2" indent="-285750" defTabSz="457200">
              <a:buFontTx/>
              <a:buChar char="-"/>
            </a:pPr>
            <a:r>
              <a:rPr lang="fr-FR" sz="1200" b="1" dirty="0">
                <a:solidFill>
                  <a:srgbClr val="3D566E"/>
                </a:solidFill>
              </a:rPr>
              <a:t>Les candidats ont les mêmes chances d’accéder aux études de santé via une L.AS ou un PASS</a:t>
            </a:r>
          </a:p>
        </p:txBody>
      </p:sp>
    </p:spTree>
    <p:extLst>
      <p:ext uri="{BB962C8B-B14F-4D97-AF65-F5344CB8AC3E}">
        <p14:creationId xmlns:p14="http://schemas.microsoft.com/office/powerpoint/2010/main" xmlns="" val="28485177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Focus sur les Parcours d’accès </a:t>
            </a:r>
            <a:br>
              <a:rPr lang="fr-FR" dirty="0" smtClean="0"/>
            </a:br>
            <a:r>
              <a:rPr lang="fr-FR" dirty="0" smtClean="0"/>
              <a:t>aux études de santé (2/2)</a:t>
            </a:r>
            <a:endParaRPr lang="fr-FR" dirty="0"/>
          </a:p>
        </p:txBody>
      </p:sp>
      <p:sp>
        <p:nvSpPr>
          <p:cNvPr id="3" name="Espace réservé du texte 2"/>
          <p:cNvSpPr>
            <a:spLocks noGrp="1"/>
          </p:cNvSpPr>
          <p:nvPr>
            <p:ph type="body" sz="quarter" idx="13"/>
          </p:nvPr>
        </p:nvSpPr>
        <p:spPr>
          <a:xfrm>
            <a:off x="426718" y="1340458"/>
            <a:ext cx="5748451" cy="1640248"/>
          </a:xfrm>
        </p:spPr>
        <p:txBody>
          <a:bodyPr>
            <a:normAutofit/>
          </a:bodyPr>
          <a:lstStyle/>
          <a:p>
            <a:pPr marL="0" lvl="1"/>
            <a:r>
              <a:rPr lang="fr-FR" sz="2400" b="1" dirty="0" smtClean="0"/>
              <a:t> PASS </a:t>
            </a:r>
            <a:r>
              <a:rPr lang="fr-FR" sz="2400" b="1" dirty="0"/>
              <a:t>ou L.AS : comment ça marche </a:t>
            </a:r>
            <a:r>
              <a:rPr lang="fr-FR" sz="2400" b="1" dirty="0" smtClean="0"/>
              <a:t>?</a:t>
            </a:r>
            <a:endParaRPr lang="fr-FR" sz="2400" b="1" dirty="0"/>
          </a:p>
          <a:p>
            <a:pPr marL="0" lvl="1"/>
            <a:r>
              <a:rPr lang="fr-FR" sz="2400" b="1" dirty="0"/>
              <a:t> Comment choisir sur Parcoursup le parcours qui </a:t>
            </a:r>
            <a:r>
              <a:rPr lang="fr-FR" sz="2400" b="1" dirty="0" smtClean="0"/>
              <a:t>vous convient </a:t>
            </a:r>
            <a:r>
              <a:rPr lang="fr-FR" sz="2400" b="1" dirty="0"/>
              <a:t>le mieux ?</a:t>
            </a:r>
          </a:p>
          <a:p>
            <a:endParaRPr lang="fr-FR" dirty="0" smtClean="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16</a:t>
            </a:fld>
            <a:endParaRPr lang="fr-FR" dirty="0">
              <a:solidFill>
                <a:prstClr val="white"/>
              </a:solidFill>
            </a:endParaRPr>
          </a:p>
        </p:txBody>
      </p:sp>
      <p:sp>
        <p:nvSpPr>
          <p:cNvPr id="5" name="Espace réservé du texte 2"/>
          <p:cNvSpPr txBox="1">
            <a:spLocks/>
          </p:cNvSpPr>
          <p:nvPr/>
        </p:nvSpPr>
        <p:spPr>
          <a:xfrm>
            <a:off x="436618" y="2941608"/>
            <a:ext cx="3802873" cy="2782294"/>
          </a:xfrm>
          <a:prstGeom prst="rect">
            <a:avLst/>
          </a:prstGeom>
        </p:spPr>
        <p:txBody>
          <a:bodyPr vert="horz" lIns="91440" tIns="45720" rIns="91440" bIns="45720" rtlCol="0">
            <a:norm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pPr>
            <a:r>
              <a:rPr lang="fr-FR" sz="2400" b="1" dirty="0" smtClean="0">
                <a:solidFill>
                  <a:srgbClr val="F28E65"/>
                </a:solidFill>
              </a:rPr>
              <a:t>Consultez sur Parcoursup.fr :</a:t>
            </a:r>
          </a:p>
          <a:p>
            <a:pPr marL="0" indent="0">
              <a:buFont typeface="Lucida Grande"/>
              <a:buNone/>
            </a:pPr>
            <a:r>
              <a:rPr lang="fr-FR" sz="2400" b="1" dirty="0" smtClean="0">
                <a:solidFill>
                  <a:srgbClr val="F28E65"/>
                </a:solidFill>
                <a:sym typeface="Wingdings" panose="05000000000000000000" pitchFamily="2" charset="2"/>
              </a:rPr>
              <a:t> </a:t>
            </a:r>
            <a:r>
              <a:rPr lang="fr-FR" sz="2400" b="1" dirty="0" smtClean="0">
                <a:solidFill>
                  <a:srgbClr val="F28E65"/>
                </a:solidFill>
              </a:rPr>
              <a:t>Des exemples</a:t>
            </a:r>
          </a:p>
          <a:p>
            <a:pPr marL="0" indent="0">
              <a:buFont typeface="Lucida Grande"/>
              <a:buNone/>
            </a:pPr>
            <a:r>
              <a:rPr lang="fr-FR" sz="2400" b="1" dirty="0" smtClean="0">
                <a:solidFill>
                  <a:srgbClr val="F28E65"/>
                </a:solidFill>
                <a:sym typeface="Wingdings" panose="05000000000000000000" pitchFamily="2" charset="2"/>
              </a:rPr>
              <a:t> </a:t>
            </a:r>
            <a:r>
              <a:rPr lang="fr-FR" sz="2400" b="1" dirty="0" smtClean="0">
                <a:solidFill>
                  <a:srgbClr val="F28E65"/>
                </a:solidFill>
              </a:rPr>
              <a:t>Une page d’information </a:t>
            </a:r>
            <a:r>
              <a:rPr lang="fr-FR" sz="2400" b="1" dirty="0" smtClean="0">
                <a:solidFill>
                  <a:srgbClr val="F28E65"/>
                </a:solidFill>
                <a:sym typeface="Wingdings" panose="05000000000000000000" pitchFamily="2" charset="2"/>
              </a:rPr>
              <a:t> </a:t>
            </a:r>
            <a:r>
              <a:rPr lang="fr-FR" sz="2400" b="1" dirty="0" smtClean="0">
                <a:solidFill>
                  <a:srgbClr val="F28E65"/>
                </a:solidFill>
              </a:rPr>
              <a:t>Une FAQ complète</a:t>
            </a:r>
            <a:endParaRPr lang="fr-FR" sz="2400" b="1" dirty="0" smtClean="0"/>
          </a:p>
          <a:p>
            <a:pPr marL="0" indent="0">
              <a:buFont typeface="Lucida Grande"/>
              <a:buNone/>
            </a:pPr>
            <a:endParaRPr lang="fr-FR" dirty="0" smtClean="0"/>
          </a:p>
        </p:txBody>
      </p:sp>
      <p:pic>
        <p:nvPicPr>
          <p:cNvPr id="6" name="Imag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745978" y="1413129"/>
            <a:ext cx="3308568" cy="4680000"/>
          </a:xfrm>
          <a:prstGeom prst="rect">
            <a:avLst/>
          </a:prstGeom>
          <a:effectLst>
            <a:outerShdw blurRad="50800" dist="38100" dir="8100000" algn="tr" rotWithShape="0">
              <a:prstClr val="black">
                <a:alpha val="40000"/>
              </a:prstClr>
            </a:outerShdw>
          </a:effectLst>
        </p:spPr>
      </p:pic>
      <p:sp>
        <p:nvSpPr>
          <p:cNvPr id="7" name="Ellipse 6"/>
          <p:cNvSpPr/>
          <p:nvPr/>
        </p:nvSpPr>
        <p:spPr>
          <a:xfrm rot="606903">
            <a:off x="7485773" y="378128"/>
            <a:ext cx="1591118"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600" b="1" dirty="0" smtClean="0">
                <a:solidFill>
                  <a:prstClr val="white"/>
                </a:solidFill>
              </a:rPr>
              <a:t>Nouveauté 2020</a:t>
            </a:r>
            <a:endParaRPr lang="fr-FR" sz="1600" b="1" dirty="0">
              <a:solidFill>
                <a:prstClr val="white"/>
              </a:solidFill>
            </a:endParaRPr>
          </a:p>
        </p:txBody>
      </p:sp>
    </p:spTree>
    <p:extLst>
      <p:ext uri="{BB962C8B-B14F-4D97-AF65-F5344CB8AC3E}">
        <p14:creationId xmlns:p14="http://schemas.microsoft.com/office/powerpoint/2010/main" xmlns="" val="25551152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Focus sur les attendus et critères généraux d’examen des vœux </a:t>
            </a:r>
            <a:endParaRPr lang="fr-FR" dirty="0"/>
          </a:p>
        </p:txBody>
      </p:sp>
      <p:sp>
        <p:nvSpPr>
          <p:cNvPr id="3" name="Espace réservé du texte 2"/>
          <p:cNvSpPr>
            <a:spLocks noGrp="1"/>
          </p:cNvSpPr>
          <p:nvPr>
            <p:ph type="body" sz="quarter" idx="13"/>
          </p:nvPr>
        </p:nvSpPr>
        <p:spPr>
          <a:xfrm>
            <a:off x="426718" y="1281083"/>
            <a:ext cx="8159932" cy="4598988"/>
          </a:xfrm>
        </p:spPr>
        <p:txBody>
          <a:bodyPr>
            <a:normAutofit fontScale="92500" lnSpcReduction="10000"/>
          </a:bodyPr>
          <a:lstStyle/>
          <a:p>
            <a:pPr marL="0" indent="0">
              <a:buNone/>
            </a:pPr>
            <a:r>
              <a:rPr lang="fr-FR" altLang="fr-FR" sz="2400" b="1" dirty="0" smtClean="0"/>
              <a:t>Une transparence garantie tout au long de la procédure :</a:t>
            </a:r>
            <a:endParaRPr lang="fr-FR" sz="2400" dirty="0" smtClean="0"/>
          </a:p>
          <a:p>
            <a:pPr marL="0" indent="0">
              <a:buNone/>
            </a:pPr>
            <a:endParaRPr lang="fr-FR" dirty="0" smtClean="0"/>
          </a:p>
          <a:p>
            <a:pPr marL="0" indent="0">
              <a:buNone/>
            </a:pPr>
            <a:r>
              <a:rPr lang="fr-FR" dirty="0" smtClean="0"/>
              <a:t>Pour chaque formation :</a:t>
            </a:r>
          </a:p>
          <a:p>
            <a:r>
              <a:rPr lang="fr-FR" dirty="0" smtClean="0"/>
              <a:t>Affichage </a:t>
            </a:r>
            <a:r>
              <a:rPr lang="fr-FR" b="1" dirty="0">
                <a:solidFill>
                  <a:srgbClr val="F28E65"/>
                </a:solidFill>
              </a:rPr>
              <a:t>des </a:t>
            </a:r>
            <a:r>
              <a:rPr lang="fr-FR" b="1" dirty="0" smtClean="0">
                <a:solidFill>
                  <a:srgbClr val="F28E65"/>
                </a:solidFill>
              </a:rPr>
              <a:t>attendus (connaissances et </a:t>
            </a:r>
            <a:r>
              <a:rPr lang="fr-FR" b="1" dirty="0">
                <a:solidFill>
                  <a:srgbClr val="F28E65"/>
                </a:solidFill>
              </a:rPr>
              <a:t>compétences nécessaires </a:t>
            </a:r>
            <a:r>
              <a:rPr lang="fr-FR" b="1" dirty="0" smtClean="0">
                <a:solidFill>
                  <a:srgbClr val="F28E65"/>
                </a:solidFill>
              </a:rPr>
              <a:t>pour réussir dans la formation) </a:t>
            </a:r>
            <a:r>
              <a:rPr lang="fr-FR" dirty="0" smtClean="0"/>
              <a:t>: ils sont principalement définis à l’échelle nationale (attendus nationaux)  avec parfois des compléments (attendus locaux)</a:t>
            </a:r>
          </a:p>
          <a:p>
            <a:pPr marL="0" indent="0">
              <a:buNone/>
            </a:pPr>
            <a:endParaRPr lang="fr-FR" dirty="0"/>
          </a:p>
          <a:p>
            <a:r>
              <a:rPr lang="fr-FR" dirty="0" smtClean="0"/>
              <a:t>Affichage des </a:t>
            </a:r>
            <a:r>
              <a:rPr lang="fr-FR" b="1" dirty="0" smtClean="0">
                <a:solidFill>
                  <a:srgbClr val="F28E65"/>
                </a:solidFill>
              </a:rPr>
              <a:t>critères généraux d’examen des vœux </a:t>
            </a:r>
            <a:r>
              <a:rPr lang="fr-FR" dirty="0" smtClean="0"/>
              <a:t>: ces informations permettent </a:t>
            </a:r>
            <a:r>
              <a:rPr lang="fr-FR" dirty="0"/>
              <a:t>d’éclairer les lycéens sur les éléments de leur dossier qui seront pris en compte par les commissions d’examen des vœux pour </a:t>
            </a:r>
            <a:r>
              <a:rPr lang="fr-FR" dirty="0" smtClean="0"/>
              <a:t>examiner les dossiers et ensuite faire des propositions d’admission</a:t>
            </a:r>
            <a:endParaRPr lang="fr-FR" dirty="0"/>
          </a:p>
          <a:p>
            <a:pPr marL="0" indent="0">
              <a:buNone/>
            </a:pPr>
            <a:endParaRPr lang="fr-FR" dirty="0" smtClean="0"/>
          </a:p>
          <a:p>
            <a:r>
              <a:rPr lang="fr-FR" dirty="0" smtClean="0"/>
              <a:t>Après la phase d’admission : Parcoursup garantit à chaque chaque candidat la possibilité de demander à la formation dans laquelle il n’a pas été admis </a:t>
            </a:r>
            <a:r>
              <a:rPr lang="fr-FR" b="1" dirty="0">
                <a:solidFill>
                  <a:srgbClr val="F28E65"/>
                </a:solidFill>
              </a:rPr>
              <a:t>les motifs de la décision prise</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17</a:t>
            </a:fld>
            <a:endParaRPr lang="fr-FR" dirty="0">
              <a:solidFill>
                <a:prstClr val="white"/>
              </a:solidFill>
            </a:endParaRPr>
          </a:p>
        </p:txBody>
      </p:sp>
    </p:spTree>
    <p:extLst>
      <p:ext uri="{BB962C8B-B14F-4D97-AF65-F5344CB8AC3E}">
        <p14:creationId xmlns:p14="http://schemas.microsoft.com/office/powerpoint/2010/main" xmlns="" val="3744515725"/>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1095183" y="432172"/>
            <a:ext cx="7781697" cy="2006323"/>
          </a:xfrm>
        </p:spPr>
        <p:txBody>
          <a:bodyPr>
            <a:normAutofit fontScale="90000"/>
          </a:bodyPr>
          <a:lstStyle/>
          <a:p>
            <a:r>
              <a:rPr lang="fr-FR" dirty="0" smtClean="0">
                <a:solidFill>
                  <a:srgbClr val="3D566E"/>
                </a:solidFill>
              </a:rPr>
              <a:t>ETAPE 2 : INSCRIPTION, FORMULATION DES VŒUX ET </a:t>
            </a:r>
            <a:r>
              <a:rPr lang="fr-FR" dirty="0" smtClean="0"/>
              <a:t>FINALISATION DU DOSSIER</a:t>
            </a:r>
            <a:r>
              <a:rPr lang="fr-FR" dirty="0" smtClean="0">
                <a:solidFill>
                  <a:srgbClr val="3D566E"/>
                </a:solidFill>
              </a:rPr>
              <a:t> SUR PARCOURSUP</a:t>
            </a:r>
            <a:endParaRPr lang="fr-FR" dirty="0">
              <a:solidFill>
                <a:srgbClr val="3D566E"/>
              </a:solidFill>
            </a:endParaRPr>
          </a:p>
        </p:txBody>
      </p:sp>
      <p:sp>
        <p:nvSpPr>
          <p:cNvPr id="5" name="Espace réservé du numéro de diapositive 4"/>
          <p:cNvSpPr>
            <a:spLocks noGrp="1"/>
          </p:cNvSpPr>
          <p:nvPr>
            <p:ph type="sldNum" sz="quarter" idx="4"/>
          </p:nvPr>
        </p:nvSpPr>
        <p:spPr>
          <a:xfrm>
            <a:off x="8407964" y="6282396"/>
            <a:ext cx="264872" cy="264880"/>
          </a:xfrm>
        </p:spPr>
        <p:txBody>
          <a:bodyPr/>
          <a:lstStyle/>
          <a:p>
            <a:fld id="{C6B7B3CB-E3BA-F74C-AB76-86EFC5843CD6}" type="slidenum">
              <a:rPr lang="fr-FR" smtClean="0">
                <a:solidFill>
                  <a:prstClr val="white"/>
                </a:solidFill>
              </a:rPr>
              <a:pPr/>
              <a:t>18</a:t>
            </a:fld>
            <a:endParaRPr lang="fr-FR" dirty="0">
              <a:solidFill>
                <a:prstClr val="white"/>
              </a:solidFill>
            </a:endParaRPr>
          </a:p>
        </p:txBody>
      </p:sp>
      <p:sp>
        <p:nvSpPr>
          <p:cNvPr id="7" name="Espace réservé du texte 6"/>
          <p:cNvSpPr>
            <a:spLocks noGrp="1"/>
          </p:cNvSpPr>
          <p:nvPr>
            <p:ph type="body" sz="quarter" idx="14"/>
          </p:nvPr>
        </p:nvSpPr>
        <p:spPr/>
        <p:txBody>
          <a:bodyPr/>
          <a:lstStyle/>
          <a:p>
            <a:r>
              <a:rPr lang="fr-FR" dirty="0" smtClean="0">
                <a:solidFill>
                  <a:srgbClr val="3D566E"/>
                </a:solidFill>
              </a:rPr>
              <a:t>22 janvier &gt; </a:t>
            </a:r>
            <a:r>
              <a:rPr lang="fr-FR" i="1" dirty="0" smtClean="0">
                <a:solidFill>
                  <a:srgbClr val="3D566E"/>
                </a:solidFill>
              </a:rPr>
              <a:t>12 mars </a:t>
            </a:r>
            <a:r>
              <a:rPr lang="fr-FR" dirty="0" smtClean="0">
                <a:solidFill>
                  <a:srgbClr val="3D566E"/>
                </a:solidFill>
              </a:rPr>
              <a:t>&gt; 2 avril 2020</a:t>
            </a:r>
            <a:endParaRPr lang="fr-FR" dirty="0">
              <a:solidFill>
                <a:srgbClr val="3D566E"/>
              </a:solidFill>
            </a:endParaRPr>
          </a:p>
        </p:txBody>
      </p:sp>
    </p:spTree>
    <p:extLst>
      <p:ext uri="{BB962C8B-B14F-4D97-AF65-F5344CB8AC3E}">
        <p14:creationId xmlns:p14="http://schemas.microsoft.com/office/powerpoint/2010/main" xmlns="" val="3534201799"/>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19</a:t>
            </a:fld>
            <a:endParaRPr lang="fr-FR" dirty="0">
              <a:solidFill>
                <a:prstClr val="white"/>
              </a:solidFill>
            </a:endParaRPr>
          </a:p>
        </p:txBody>
      </p:sp>
      <p:pic>
        <p:nvPicPr>
          <p:cNvPr id="5" name="Imag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5064" y="750920"/>
            <a:ext cx="8960000" cy="5040000"/>
          </a:xfrm>
          <a:prstGeom prst="rect">
            <a:avLst/>
          </a:prstGeom>
        </p:spPr>
      </p:pic>
    </p:spTree>
    <p:extLst>
      <p:ext uri="{BB962C8B-B14F-4D97-AF65-F5344CB8AC3E}">
        <p14:creationId xmlns:p14="http://schemas.microsoft.com/office/powerpoint/2010/main" xmlns="" val="29199729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4695" y="78381"/>
            <a:ext cx="7881400" cy="1286937"/>
          </a:xfrm>
        </p:spPr>
        <p:txBody>
          <a:bodyPr/>
          <a:lstStyle/>
          <a:p>
            <a:r>
              <a:rPr lang="fr-FR" b="1" dirty="0" smtClean="0"/>
              <a:t>sommaire</a:t>
            </a:r>
            <a:endParaRPr lang="fr-FR" b="1" dirty="0"/>
          </a:p>
        </p:txBody>
      </p:sp>
      <p:sp>
        <p:nvSpPr>
          <p:cNvPr id="3" name="Espace réservé du numéro de diapositive 2"/>
          <p:cNvSpPr>
            <a:spLocks noGrp="1"/>
          </p:cNvSpPr>
          <p:nvPr>
            <p:ph type="sldNum" sz="quarter" idx="4"/>
          </p:nvPr>
        </p:nvSpPr>
        <p:spPr>
          <a:xfrm>
            <a:off x="8407964" y="6268812"/>
            <a:ext cx="256514" cy="297716"/>
          </a:xfrm>
        </p:spPr>
        <p:txBody>
          <a:bodyPr/>
          <a:lstStyle/>
          <a:p>
            <a:fld id="{A786685B-2977-D546-9E3D-3CA676A47F0C}" type="slidenum">
              <a:rPr lang="fr-FR" smtClean="0">
                <a:solidFill>
                  <a:prstClr val="white"/>
                </a:solidFill>
              </a:rPr>
              <a:pPr/>
              <a:t>2</a:t>
            </a:fld>
            <a:endParaRPr lang="fr-FR" dirty="0">
              <a:solidFill>
                <a:prstClr val="white"/>
              </a:solidFill>
            </a:endParaRPr>
          </a:p>
        </p:txBody>
      </p:sp>
      <p:sp>
        <p:nvSpPr>
          <p:cNvPr id="4" name="Espace réservé du texte 3"/>
          <p:cNvSpPr>
            <a:spLocks noGrp="1"/>
          </p:cNvSpPr>
          <p:nvPr>
            <p:ph type="body" sz="quarter" idx="4294967295"/>
          </p:nvPr>
        </p:nvSpPr>
        <p:spPr>
          <a:xfrm>
            <a:off x="642070" y="1183992"/>
            <a:ext cx="7598210" cy="4598988"/>
          </a:xfrm>
        </p:spPr>
        <p:txBody>
          <a:bodyPr>
            <a:normAutofit/>
          </a:bodyPr>
          <a:lstStyle/>
          <a:p>
            <a:pPr marL="0">
              <a:lnSpc>
                <a:spcPct val="170000"/>
              </a:lnSpc>
            </a:pPr>
            <a:r>
              <a:rPr lang="fr-FR" dirty="0" smtClean="0"/>
              <a:t> </a:t>
            </a:r>
            <a:r>
              <a:rPr lang="fr-FR" dirty="0"/>
              <a:t>L</a:t>
            </a:r>
            <a:r>
              <a:rPr lang="fr-FR" dirty="0" smtClean="0"/>
              <a:t>es objectifs et le calendrier 2020</a:t>
            </a:r>
          </a:p>
          <a:p>
            <a:pPr marL="0">
              <a:lnSpc>
                <a:spcPct val="170000"/>
              </a:lnSpc>
            </a:pPr>
            <a:r>
              <a:rPr lang="fr-FR" dirty="0"/>
              <a:t> L</a:t>
            </a:r>
            <a:r>
              <a:rPr lang="fr-FR" dirty="0" smtClean="0"/>
              <a:t>es principes clés de Parcoursup</a:t>
            </a:r>
            <a:endParaRPr lang="fr-FR" dirty="0"/>
          </a:p>
          <a:p>
            <a:pPr marL="0">
              <a:lnSpc>
                <a:spcPct val="170000"/>
              </a:lnSpc>
            </a:pPr>
            <a:r>
              <a:rPr lang="fr-FR" dirty="0"/>
              <a:t> </a:t>
            </a:r>
            <a:r>
              <a:rPr lang="fr-FR" dirty="0" smtClean="0"/>
              <a:t>L’accompagnement pour l’élaboration du projet d’orientation</a:t>
            </a:r>
          </a:p>
          <a:p>
            <a:pPr marL="0">
              <a:lnSpc>
                <a:spcPct val="170000"/>
              </a:lnSpc>
            </a:pPr>
            <a:r>
              <a:rPr lang="fr-FR" dirty="0" smtClean="0"/>
              <a:t>Etape 1 – 20 décembre &gt; 22 janvier 2020 : découverte des formations</a:t>
            </a:r>
            <a:endParaRPr lang="fr-FR" dirty="0"/>
          </a:p>
          <a:p>
            <a:pPr marL="0">
              <a:lnSpc>
                <a:spcPct val="170000"/>
              </a:lnSpc>
            </a:pPr>
            <a:r>
              <a:rPr lang="fr-FR" dirty="0"/>
              <a:t> </a:t>
            </a:r>
            <a:r>
              <a:rPr lang="fr-FR" dirty="0" smtClean="0"/>
              <a:t>Etape 2 – 22 janvier &gt; 2 avril 2020 : inscription, formulation des vœux et finalisation du dossier sur Parcoursup </a:t>
            </a:r>
            <a:endParaRPr lang="fr-FR" dirty="0"/>
          </a:p>
          <a:p>
            <a:pPr marL="0">
              <a:lnSpc>
                <a:spcPct val="170000"/>
              </a:lnSpc>
            </a:pPr>
            <a:r>
              <a:rPr lang="fr-FR" dirty="0"/>
              <a:t> </a:t>
            </a:r>
            <a:r>
              <a:rPr lang="fr-FR" dirty="0" smtClean="0"/>
              <a:t>Etape 3 – 19 mai &gt; 17 juillet 2020 : phase d’admission</a:t>
            </a:r>
            <a:endParaRPr lang="fr-FR" dirty="0"/>
          </a:p>
        </p:txBody>
      </p:sp>
    </p:spTree>
    <p:extLst>
      <p:ext uri="{BB962C8B-B14F-4D97-AF65-F5344CB8AC3E}">
        <p14:creationId xmlns:p14="http://schemas.microsoft.com/office/powerpoint/2010/main" xmlns="" val="792676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S’INSCRIRE SUR PARCOURSUP</a:t>
            </a:r>
            <a:endParaRPr lang="fr-FR" dirty="0"/>
          </a:p>
        </p:txBody>
      </p:sp>
      <p:sp>
        <p:nvSpPr>
          <p:cNvPr id="3" name="Espace réservé du texte 2"/>
          <p:cNvSpPr>
            <a:spLocks noGrp="1"/>
          </p:cNvSpPr>
          <p:nvPr>
            <p:ph type="body" sz="quarter" idx="13"/>
          </p:nvPr>
        </p:nvSpPr>
        <p:spPr>
          <a:xfrm>
            <a:off x="426718" y="1281082"/>
            <a:ext cx="8388000" cy="4853903"/>
          </a:xfrm>
        </p:spPr>
        <p:txBody>
          <a:bodyPr>
            <a:normAutofit/>
          </a:bodyPr>
          <a:lstStyle/>
          <a:p>
            <a:pPr marL="0" indent="0">
              <a:buNone/>
            </a:pPr>
            <a:r>
              <a:rPr lang="fr-FR" dirty="0" smtClean="0"/>
              <a:t>Les </a:t>
            </a:r>
            <a:r>
              <a:rPr lang="fr-FR" sz="2200" b="1" dirty="0">
                <a:solidFill>
                  <a:srgbClr val="F28E65"/>
                </a:solidFill>
              </a:rPr>
              <a:t>éléments nécessaires à l’inscription </a:t>
            </a:r>
            <a:r>
              <a:rPr lang="fr-FR" dirty="0" smtClean="0"/>
              <a:t>: </a:t>
            </a:r>
          </a:p>
          <a:p>
            <a:r>
              <a:rPr lang="fr-FR" dirty="0" smtClean="0"/>
              <a:t>Une </a:t>
            </a:r>
            <a:r>
              <a:rPr lang="fr-FR" b="1" dirty="0" smtClean="0"/>
              <a:t>adresse électronique valide </a:t>
            </a:r>
            <a:r>
              <a:rPr lang="fr-FR" dirty="0" smtClean="0"/>
              <a:t>: pour échanger et recevoir les informations sur votre dossier </a:t>
            </a:r>
          </a:p>
          <a:p>
            <a:r>
              <a:rPr lang="fr-FR" b="1" dirty="0" smtClean="0"/>
              <a:t>L’INE </a:t>
            </a:r>
            <a:r>
              <a:rPr lang="fr-FR" dirty="0" smtClean="0"/>
              <a:t>(identifiant national élève en lycée général, technologique ou professionnel) ou </a:t>
            </a:r>
            <a:r>
              <a:rPr lang="fr-FR" b="1" dirty="0" smtClean="0"/>
              <a:t>INAA</a:t>
            </a:r>
            <a:r>
              <a:rPr lang="fr-FR" dirty="0" smtClean="0"/>
              <a:t> (en lycée agricole)  : sur les bulletins scolaires ou le relevé de notes des épreuves anticipées du baccalauréat </a:t>
            </a:r>
          </a:p>
          <a:p>
            <a:r>
              <a:rPr lang="fr-FR" dirty="0" smtClean="0"/>
              <a:t>Cas des lycées français à l’étranger : l’établissement fournit l’identifiant à utiliser pour créer son dossier</a:t>
            </a:r>
          </a:p>
          <a:p>
            <a:endParaRPr lang="fr-FR" dirty="0"/>
          </a:p>
          <a:p>
            <a:endParaRPr lang="fr-FR" dirty="0" smtClean="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20</a:t>
            </a:fld>
            <a:endParaRPr lang="fr-FR" dirty="0">
              <a:solidFill>
                <a:prstClr val="white"/>
              </a:solidFill>
            </a:endParaRPr>
          </a:p>
        </p:txBody>
      </p:sp>
      <p:sp>
        <p:nvSpPr>
          <p:cNvPr id="5" name="Rectangle 4"/>
          <p:cNvSpPr/>
          <p:nvPr/>
        </p:nvSpPr>
        <p:spPr>
          <a:xfrm>
            <a:off x="201881" y="4124326"/>
            <a:ext cx="8648835" cy="781050"/>
          </a:xfrm>
          <a:prstGeom prst="rect">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0" algn="just">
              <a:lnSpc>
                <a:spcPct val="90000"/>
              </a:lnSpc>
              <a:buSzPct val="100000"/>
              <a:buNone/>
              <a:defRPr/>
            </a:pPr>
            <a:r>
              <a:rPr lang="fr-FR" b="1" i="1" dirty="0">
                <a:solidFill>
                  <a:srgbClr val="F28E65"/>
                </a:solidFill>
              </a:rPr>
              <a:t>I</a:t>
            </a:r>
            <a:r>
              <a:rPr lang="fr-FR" b="1" i="1" dirty="0" smtClean="0">
                <a:solidFill>
                  <a:srgbClr val="F28E65"/>
                </a:solidFill>
              </a:rPr>
              <a:t>mportant : renseigner </a:t>
            </a:r>
            <a:r>
              <a:rPr lang="fr-FR" b="1" i="1" dirty="0">
                <a:solidFill>
                  <a:srgbClr val="F28E65"/>
                </a:solidFill>
              </a:rPr>
              <a:t>un numéro de portable </a:t>
            </a:r>
            <a:r>
              <a:rPr lang="fr-FR" i="1" dirty="0" smtClean="0">
                <a:solidFill>
                  <a:srgbClr val="3D566E"/>
                </a:solidFill>
              </a:rPr>
              <a:t>pour recevoir les alertes envoyées par la plateforme. </a:t>
            </a:r>
            <a:r>
              <a:rPr lang="fr-FR" b="1" i="1" dirty="0" smtClean="0">
                <a:solidFill>
                  <a:srgbClr val="3D566E"/>
                </a:solidFill>
              </a:rPr>
              <a:t>Les parents ou tuteurs légaux </a:t>
            </a:r>
            <a:r>
              <a:rPr lang="fr-FR" i="1" dirty="0" smtClean="0">
                <a:solidFill>
                  <a:srgbClr val="3D566E"/>
                </a:solidFill>
              </a:rPr>
              <a:t>peuvent également renseigner leur numéro de portable pour recevoir les mêmes alertes Parcoursup. </a:t>
            </a:r>
            <a:endParaRPr lang="fr-FR" i="1" dirty="0">
              <a:solidFill>
                <a:srgbClr val="3D566E"/>
              </a:solidFill>
            </a:endParaRPr>
          </a:p>
        </p:txBody>
      </p:sp>
      <p:sp>
        <p:nvSpPr>
          <p:cNvPr id="6" name="Rectangle à coins arrondis 5"/>
          <p:cNvSpPr/>
          <p:nvPr/>
        </p:nvSpPr>
        <p:spPr>
          <a:xfrm>
            <a:off x="570316" y="5067299"/>
            <a:ext cx="8280400" cy="1067686"/>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600" b="1" dirty="0" smtClean="0"/>
              <a:t>Des questions ? Besoin d’assistance pour s’inscrire ? </a:t>
            </a:r>
            <a:endParaRPr lang="fr-FR" sz="1600" b="1" dirty="0"/>
          </a:p>
          <a:p>
            <a:pPr fontAlgn="auto">
              <a:spcBef>
                <a:spcPts val="0"/>
              </a:spcBef>
              <a:spcAft>
                <a:spcPts val="0"/>
              </a:spcAft>
              <a:defRPr/>
            </a:pPr>
            <a:r>
              <a:rPr lang="fr-FR" sz="1600" b="1" dirty="0" smtClean="0"/>
              <a:t>&gt; Numéro vert : 0 800 400 070 (des numéros spécifiques pour les départements d’outre-mer)</a:t>
            </a:r>
          </a:p>
          <a:p>
            <a:pPr fontAlgn="auto">
              <a:spcBef>
                <a:spcPts val="0"/>
              </a:spcBef>
              <a:spcAft>
                <a:spcPts val="0"/>
              </a:spcAft>
              <a:defRPr/>
            </a:pPr>
            <a:r>
              <a:rPr lang="fr-FR" sz="1600" b="1" dirty="0" smtClean="0"/>
              <a:t>&gt; Messagerie contact depuis son dossier </a:t>
            </a:r>
          </a:p>
          <a:p>
            <a:pPr fontAlgn="auto">
              <a:spcBef>
                <a:spcPts val="0"/>
              </a:spcBef>
              <a:spcAft>
                <a:spcPts val="0"/>
              </a:spcAft>
              <a:defRPr/>
            </a:pPr>
            <a:r>
              <a:rPr lang="fr-FR" sz="1600" b="1" dirty="0" smtClean="0"/>
              <a:t>&gt; Tutoriels disponibles sur le site Parcoursup.fr </a:t>
            </a:r>
          </a:p>
        </p:txBody>
      </p:sp>
    </p:spTree>
    <p:extLst>
      <p:ext uri="{BB962C8B-B14F-4D97-AF65-F5344CB8AC3E}">
        <p14:creationId xmlns:p14="http://schemas.microsoft.com/office/powerpoint/2010/main" xmlns="" val="12234425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Consolider </a:t>
            </a:r>
            <a:r>
              <a:rPr lang="fr-FR" dirty="0"/>
              <a:t>son projet </a:t>
            </a:r>
            <a:r>
              <a:rPr lang="fr-FR" dirty="0" smtClean="0"/>
              <a:t>d’orientation (1/2)</a:t>
            </a: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21</a:t>
            </a:fld>
            <a:endParaRPr lang="fr-FR" dirty="0"/>
          </a:p>
        </p:txBody>
      </p:sp>
      <p:sp>
        <p:nvSpPr>
          <p:cNvPr id="5" name="Rectangle 4"/>
          <p:cNvSpPr/>
          <p:nvPr/>
        </p:nvSpPr>
        <p:spPr>
          <a:xfrm>
            <a:off x="1282535" y="1740087"/>
            <a:ext cx="7057514" cy="1351129"/>
          </a:xfrm>
          <a:prstGeom prst="rect">
            <a:avLst/>
          </a:prstGeom>
          <a:solidFill>
            <a:srgbClr val="F28E65"/>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defRPr/>
            </a:pPr>
            <a:r>
              <a:rPr lang="fr-FR" b="1" dirty="0">
                <a:solidFill>
                  <a:srgbClr val="3D566E"/>
                </a:solidFill>
              </a:rPr>
              <a:t>A</a:t>
            </a:r>
            <a:r>
              <a:rPr lang="fr-FR" b="1" dirty="0" smtClean="0">
                <a:solidFill>
                  <a:srgbClr val="3D566E"/>
                </a:solidFill>
              </a:rPr>
              <a:t>ttendus</a:t>
            </a:r>
            <a:r>
              <a:rPr lang="fr-FR" b="1" dirty="0">
                <a:solidFill>
                  <a:srgbClr val="3D566E"/>
                </a:solidFill>
              </a:rPr>
              <a:t>, critères </a:t>
            </a:r>
            <a:r>
              <a:rPr lang="fr-FR" b="1" dirty="0" smtClean="0">
                <a:solidFill>
                  <a:srgbClr val="3D566E"/>
                </a:solidFill>
              </a:rPr>
              <a:t>généraux d’examen </a:t>
            </a:r>
            <a:r>
              <a:rPr lang="fr-FR" b="1" dirty="0">
                <a:solidFill>
                  <a:srgbClr val="3D566E"/>
                </a:solidFill>
              </a:rPr>
              <a:t>des </a:t>
            </a:r>
            <a:r>
              <a:rPr lang="fr-FR" b="1" dirty="0" smtClean="0">
                <a:solidFill>
                  <a:srgbClr val="3D566E"/>
                </a:solidFill>
              </a:rPr>
              <a:t>vœux, taux d’accès, nombre </a:t>
            </a:r>
            <a:r>
              <a:rPr lang="fr-FR" b="1" dirty="0">
                <a:solidFill>
                  <a:srgbClr val="3D566E"/>
                </a:solidFill>
              </a:rPr>
              <a:t>de places, taux de réussite, taux d’insertion professionnelle </a:t>
            </a:r>
            <a:r>
              <a:rPr lang="fr-FR" b="1" dirty="0" smtClean="0">
                <a:solidFill>
                  <a:srgbClr val="3D566E"/>
                </a:solidFill>
              </a:rPr>
              <a:t>… </a:t>
            </a:r>
          </a:p>
          <a:p>
            <a:pPr algn="ctr" fontAlgn="auto">
              <a:spcBef>
                <a:spcPts val="0"/>
              </a:spcBef>
              <a:spcAft>
                <a:spcPts val="0"/>
              </a:spcAft>
              <a:defRPr/>
            </a:pPr>
            <a:endParaRPr lang="fr-FR" b="1" cap="all" dirty="0" smtClean="0">
              <a:solidFill>
                <a:srgbClr val="3D566E"/>
              </a:solidFill>
            </a:endParaRPr>
          </a:p>
          <a:p>
            <a:pPr algn="ctr" fontAlgn="auto">
              <a:spcBef>
                <a:spcPts val="0"/>
              </a:spcBef>
              <a:spcAft>
                <a:spcPts val="0"/>
              </a:spcAft>
              <a:defRPr/>
            </a:pPr>
            <a:r>
              <a:rPr lang="fr-FR" b="1" cap="all" dirty="0" smtClean="0">
                <a:solidFill>
                  <a:srgbClr val="3D566E"/>
                </a:solidFill>
              </a:rPr>
              <a:t>ces </a:t>
            </a:r>
            <a:r>
              <a:rPr lang="fr-FR" b="1" cap="all" dirty="0">
                <a:solidFill>
                  <a:srgbClr val="3D566E"/>
                </a:solidFill>
              </a:rPr>
              <a:t>données </a:t>
            </a:r>
            <a:r>
              <a:rPr lang="fr-FR" b="1" cap="all" dirty="0" smtClean="0">
                <a:solidFill>
                  <a:srgbClr val="3D566E"/>
                </a:solidFill>
              </a:rPr>
              <a:t>sont essentielles </a:t>
            </a:r>
            <a:endParaRPr lang="fr-FR" b="1" cap="all" dirty="0">
              <a:solidFill>
                <a:srgbClr val="3D566E"/>
              </a:solidFill>
            </a:endParaRPr>
          </a:p>
        </p:txBody>
      </p:sp>
      <p:sp>
        <p:nvSpPr>
          <p:cNvPr id="6" name="Flèche vers le bas 5"/>
          <p:cNvSpPr/>
          <p:nvPr/>
        </p:nvSpPr>
        <p:spPr>
          <a:xfrm>
            <a:off x="4435521" y="3231813"/>
            <a:ext cx="484632" cy="806372"/>
          </a:xfrm>
          <a:prstGeom prst="downArrow">
            <a:avLst/>
          </a:prstGeom>
          <a:solidFill>
            <a:srgbClr val="3D566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ZoneTexte 7"/>
          <p:cNvSpPr txBox="1"/>
          <p:nvPr/>
        </p:nvSpPr>
        <p:spPr>
          <a:xfrm>
            <a:off x="1523999" y="4209363"/>
            <a:ext cx="5676901" cy="2000548"/>
          </a:xfrm>
          <a:prstGeom prst="rect">
            <a:avLst/>
          </a:prstGeom>
          <a:noFill/>
        </p:spPr>
        <p:txBody>
          <a:bodyPr wrap="square" rtlCol="0">
            <a:spAutoFit/>
          </a:bodyPr>
          <a:lstStyle/>
          <a:p>
            <a:pPr marL="177800" lvl="0" indent="-177800" fontAlgn="base">
              <a:spcBef>
                <a:spcPct val="20000"/>
              </a:spcBef>
              <a:spcAft>
                <a:spcPct val="0"/>
              </a:spcAft>
              <a:buSzPct val="100000"/>
              <a:buBlip>
                <a:blip r:embed="rId2"/>
              </a:buBlip>
            </a:pPr>
            <a:r>
              <a:rPr lang="fr-FR" altLang="fr-FR" sz="2000" dirty="0">
                <a:solidFill>
                  <a:srgbClr val="3D566E"/>
                </a:solidFill>
              </a:rPr>
              <a:t> </a:t>
            </a:r>
            <a:r>
              <a:rPr lang="fr-FR" altLang="fr-FR" sz="2000" b="1" dirty="0">
                <a:solidFill>
                  <a:srgbClr val="3D566E"/>
                </a:solidFill>
              </a:rPr>
              <a:t>à prendre en compte par le lycéen et sa famille </a:t>
            </a:r>
            <a:r>
              <a:rPr lang="fr-FR" altLang="fr-FR" sz="2000" b="1" dirty="0" smtClean="0">
                <a:solidFill>
                  <a:srgbClr val="3D566E"/>
                </a:solidFill>
              </a:rPr>
              <a:t>pour réfléchir sur son projet de poursuite d’études et formuler des vœux </a:t>
            </a:r>
            <a:endParaRPr lang="fr-FR" altLang="fr-FR" sz="2000" dirty="0" smtClean="0">
              <a:solidFill>
                <a:srgbClr val="3D566E"/>
              </a:solidFill>
            </a:endParaRPr>
          </a:p>
          <a:p>
            <a:pPr marL="177800" lvl="0" indent="-177800" fontAlgn="base">
              <a:spcBef>
                <a:spcPct val="20000"/>
              </a:spcBef>
              <a:spcAft>
                <a:spcPct val="0"/>
              </a:spcAft>
              <a:buSzPct val="100000"/>
              <a:buBlip>
                <a:blip r:embed="rId2"/>
              </a:buBlip>
            </a:pPr>
            <a:r>
              <a:rPr lang="fr-FR" altLang="fr-FR" sz="2000" b="1" dirty="0" smtClean="0">
                <a:solidFill>
                  <a:srgbClr val="3D566E"/>
                </a:solidFill>
              </a:rPr>
              <a:t>à </a:t>
            </a:r>
            <a:r>
              <a:rPr lang="fr-FR" altLang="fr-FR" sz="2000" b="1" dirty="0">
                <a:solidFill>
                  <a:srgbClr val="3D566E"/>
                </a:solidFill>
              </a:rPr>
              <a:t>discuter avec les </a:t>
            </a:r>
            <a:r>
              <a:rPr lang="fr-FR" altLang="fr-FR" sz="2000" b="1" dirty="0" smtClean="0">
                <a:solidFill>
                  <a:srgbClr val="3D566E"/>
                </a:solidFill>
              </a:rPr>
              <a:t>professeurs, professeurs principaux et les </a:t>
            </a:r>
            <a:r>
              <a:rPr lang="fr-FR" altLang="fr-FR" sz="2000" b="1" dirty="0">
                <a:solidFill>
                  <a:srgbClr val="3D566E"/>
                </a:solidFill>
              </a:rPr>
              <a:t>psychologues de l’Education nationale </a:t>
            </a:r>
            <a:endParaRPr lang="fr-FR" altLang="fr-FR" sz="2000" b="1" dirty="0" smtClean="0">
              <a:solidFill>
                <a:srgbClr val="3D566E"/>
              </a:solidFill>
            </a:endParaRPr>
          </a:p>
        </p:txBody>
      </p:sp>
    </p:spTree>
    <p:extLst>
      <p:ext uri="{BB962C8B-B14F-4D97-AF65-F5344CB8AC3E}">
        <p14:creationId xmlns:p14="http://schemas.microsoft.com/office/powerpoint/2010/main" xmlns="" val="2166709912"/>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6"/>
            <a:ext cx="7886700" cy="777874"/>
          </a:xfrm>
        </p:spPr>
        <p:txBody>
          <a:bodyPr/>
          <a:lstStyle/>
          <a:p>
            <a:r>
              <a:rPr lang="fr-FR" dirty="0"/>
              <a:t>Consolider son projet </a:t>
            </a:r>
            <a:r>
              <a:rPr lang="fr-FR" dirty="0" smtClean="0"/>
              <a:t>d’orientation (2/2)</a:t>
            </a:r>
            <a:endParaRPr lang="fr-FR" dirty="0"/>
          </a:p>
        </p:txBody>
      </p:sp>
      <p:sp>
        <p:nvSpPr>
          <p:cNvPr id="3" name="Espace réservé du numéro de diapositive 2"/>
          <p:cNvSpPr>
            <a:spLocks noGrp="1"/>
          </p:cNvSpPr>
          <p:nvPr>
            <p:ph type="sldNum" sz="quarter" idx="4"/>
          </p:nvPr>
        </p:nvSpPr>
        <p:spPr/>
        <p:txBody>
          <a:bodyPr/>
          <a:lstStyle/>
          <a:p>
            <a:fld id="{C6B7B3CB-E3BA-F74C-AB76-86EFC5843CD6}" type="slidenum">
              <a:rPr lang="fr-FR" smtClean="0"/>
              <a:pPr/>
              <a:t>22</a:t>
            </a:fld>
            <a:endParaRPr lang="fr-FR" dirty="0"/>
          </a:p>
        </p:txBody>
      </p:sp>
      <p:sp>
        <p:nvSpPr>
          <p:cNvPr id="4" name="Espace réservé du texte 6"/>
          <p:cNvSpPr txBox="1">
            <a:spLocks/>
          </p:cNvSpPr>
          <p:nvPr/>
        </p:nvSpPr>
        <p:spPr>
          <a:xfrm>
            <a:off x="503238" y="1144321"/>
            <a:ext cx="8491906" cy="4696670"/>
          </a:xfrm>
          <a:prstGeom prst="rect">
            <a:avLst/>
          </a:prstGeom>
        </p:spPr>
        <p:txBody>
          <a:bodyPr wrap="square">
            <a:spAutoFit/>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FR" b="1" dirty="0" smtClean="0">
                <a:solidFill>
                  <a:srgbClr val="F28E65"/>
                </a:solidFill>
              </a:rPr>
              <a:t>Un accompagnement pour les élèves en situation de handicap ou atteints </a:t>
            </a:r>
            <a:r>
              <a:rPr lang="fr-FR" b="1" dirty="0">
                <a:solidFill>
                  <a:srgbClr val="F28E65"/>
                </a:solidFill>
              </a:rPr>
              <a:t>d’un trouble de santé </a:t>
            </a:r>
            <a:r>
              <a:rPr lang="fr-FR" b="1" dirty="0" smtClean="0">
                <a:solidFill>
                  <a:srgbClr val="F28E65"/>
                </a:solidFill>
              </a:rPr>
              <a:t>invalidant</a:t>
            </a:r>
            <a:r>
              <a:rPr lang="fr-FR" b="1" dirty="0">
                <a:solidFill>
                  <a:srgbClr val="F28E65"/>
                </a:solidFill>
              </a:rPr>
              <a:t> </a:t>
            </a:r>
            <a:r>
              <a:rPr lang="fr-FR" b="1" dirty="0" smtClean="0">
                <a:solidFill>
                  <a:srgbClr val="F28E65"/>
                </a:solidFill>
              </a:rPr>
              <a:t>: </a:t>
            </a:r>
          </a:p>
          <a:p>
            <a:pPr algn="just"/>
            <a:r>
              <a:rPr lang="fr-FR" b="1" dirty="0" smtClean="0"/>
              <a:t>Chaque formation dispose d’un référent handicap </a:t>
            </a:r>
            <a:r>
              <a:rPr lang="fr-FR" sz="1800" dirty="0"/>
              <a:t>pour </a:t>
            </a:r>
            <a:r>
              <a:rPr lang="fr-FR" sz="1800" dirty="0" smtClean="0"/>
              <a:t>informer les familles sur les aménagements possibles</a:t>
            </a:r>
          </a:p>
          <a:p>
            <a:r>
              <a:rPr lang="fr-FR" b="1" dirty="0" smtClean="0"/>
              <a:t>Le lycéen peut renseigner une fiche de liaison  </a:t>
            </a:r>
            <a:r>
              <a:rPr lang="fr-FR" sz="1800" dirty="0" smtClean="0"/>
              <a:t>pour préciser les accompagnements dont il a bénéficié pendant son parcours. Cette fiche, remplie en deux étapes,  est facultative . Elle n’est pas transmise aux formations et ne sera donc pas utilisée pour l’examen des vœux.  </a:t>
            </a:r>
          </a:p>
          <a:p>
            <a:r>
              <a:rPr lang="fr-FR" b="1" dirty="0"/>
              <a:t>Pourquoi cette fiche de liaison ? </a:t>
            </a:r>
            <a:endParaRPr lang="fr-FR" b="1" dirty="0" smtClean="0"/>
          </a:p>
          <a:p>
            <a:pPr marL="0" indent="0">
              <a:buNone/>
            </a:pPr>
            <a:r>
              <a:rPr lang="fr-FR" sz="1800" u="sng" dirty="0" smtClean="0"/>
              <a:t>Pendant la phase d’admission</a:t>
            </a:r>
            <a:r>
              <a:rPr lang="fr-FR" sz="1800" dirty="0" smtClean="0"/>
              <a:t>, si </a:t>
            </a:r>
            <a:r>
              <a:rPr lang="fr-FR" sz="1800" dirty="0"/>
              <a:t>le lycéen demande le réexamen de son </a:t>
            </a:r>
            <a:r>
              <a:rPr lang="fr-FR" sz="1800" dirty="0" smtClean="0"/>
              <a:t>dossier pour trouver une formation qui répond à ses besoins spécifiques, </a:t>
            </a:r>
            <a:r>
              <a:rPr lang="fr-FR" sz="1800" dirty="0"/>
              <a:t>e</a:t>
            </a:r>
            <a:r>
              <a:rPr lang="fr-FR" sz="1800" dirty="0" smtClean="0"/>
              <a:t>lle </a:t>
            </a:r>
            <a:r>
              <a:rPr lang="fr-FR" sz="1800" dirty="0"/>
              <a:t>sera automatiquement transmise à la commission </a:t>
            </a:r>
            <a:r>
              <a:rPr lang="fr-FR" sz="1800" dirty="0" smtClean="0"/>
              <a:t>académique en charge d’étudier son dossier.  </a:t>
            </a:r>
            <a:endParaRPr lang="fr-FR" sz="1800" dirty="0"/>
          </a:p>
          <a:p>
            <a:pPr marL="0" indent="0">
              <a:buNone/>
            </a:pPr>
            <a:r>
              <a:rPr lang="fr-FR" sz="1800" u="sng" dirty="0" smtClean="0"/>
              <a:t>Lors de l’inscription administrative dans  son futur établissement</a:t>
            </a:r>
            <a:r>
              <a:rPr lang="fr-FR" sz="1800" dirty="0" smtClean="0"/>
              <a:t>,  le lycéen pourra transmettre la fiche de liaison qu’il a complétée au référent handicap de la formation qu’il aura acceptée pour préparer en amont les aménagements dont il aura besoin. </a:t>
            </a:r>
          </a:p>
        </p:txBody>
      </p:sp>
    </p:spTree>
    <p:extLst>
      <p:ext uri="{BB962C8B-B14F-4D97-AF65-F5344CB8AC3E}">
        <p14:creationId xmlns:p14="http://schemas.microsoft.com/office/powerpoint/2010/main" xmlns="" val="1413663132"/>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Formuler des vœux motivés </a:t>
            </a:r>
            <a:endParaRPr lang="fr-FR" dirty="0"/>
          </a:p>
        </p:txBody>
      </p:sp>
      <p:sp>
        <p:nvSpPr>
          <p:cNvPr id="3" name="Espace réservé du texte 2"/>
          <p:cNvSpPr>
            <a:spLocks noGrp="1"/>
          </p:cNvSpPr>
          <p:nvPr>
            <p:ph type="body" sz="quarter" idx="13"/>
          </p:nvPr>
        </p:nvSpPr>
        <p:spPr>
          <a:xfrm>
            <a:off x="426718" y="1310344"/>
            <a:ext cx="8159932" cy="4841073"/>
          </a:xfrm>
        </p:spPr>
        <p:txBody>
          <a:bodyPr>
            <a:normAutofit fontScale="25000" lnSpcReduction="20000"/>
          </a:bodyPr>
          <a:lstStyle/>
          <a:p>
            <a:pPr marL="0" indent="0">
              <a:buNone/>
              <a:defRPr/>
            </a:pPr>
            <a:r>
              <a:rPr lang="fr-FR" sz="8000" b="1" dirty="0" smtClean="0"/>
              <a:t>Des vœux formulés sans contrainte par </a:t>
            </a:r>
            <a:r>
              <a:rPr lang="fr-FR" sz="8000" b="1" dirty="0"/>
              <a:t>le candidat, qui sont le fruit de </a:t>
            </a:r>
            <a:r>
              <a:rPr lang="fr-FR" sz="8000" b="1" dirty="0" smtClean="0"/>
              <a:t>sa réflexion  personnelle et de ses échanges avec l’équipe pédagogique :</a:t>
            </a:r>
          </a:p>
          <a:p>
            <a:pPr marL="0" indent="0">
              <a:buNone/>
              <a:defRPr/>
            </a:pPr>
            <a:endParaRPr lang="fr-FR" sz="6400" dirty="0"/>
          </a:p>
          <a:p>
            <a:pPr>
              <a:defRPr/>
            </a:pPr>
            <a:r>
              <a:rPr lang="fr-FR" sz="7200" b="1" dirty="0" smtClean="0">
                <a:solidFill>
                  <a:srgbClr val="F28E65"/>
                </a:solidFill>
              </a:rPr>
              <a:t>Des vœux motivés </a:t>
            </a:r>
            <a:r>
              <a:rPr lang="fr-FR" sz="7200" dirty="0" smtClean="0"/>
              <a:t>: en quelques lignes, le lycéen explique ce qui motive chacun de ses vœux. Il est accompagné par son professeur principal</a:t>
            </a:r>
          </a:p>
          <a:p>
            <a:pPr marL="0" indent="0">
              <a:buNone/>
              <a:defRPr/>
            </a:pPr>
            <a:endParaRPr lang="fr-FR" sz="6400" b="1" dirty="0" smtClean="0"/>
          </a:p>
          <a:p>
            <a:pPr>
              <a:defRPr/>
            </a:pPr>
            <a:r>
              <a:rPr lang="fr-FR" sz="7200" b="1" dirty="0" smtClean="0">
                <a:solidFill>
                  <a:srgbClr val="F28E65"/>
                </a:solidFill>
              </a:rPr>
              <a:t>Des vœux non classés </a:t>
            </a:r>
            <a:r>
              <a:rPr lang="fr-FR" sz="7200" dirty="0" smtClean="0"/>
              <a:t>: aucune contrainte imposée pour éviter toute autocensure</a:t>
            </a:r>
          </a:p>
          <a:p>
            <a:pPr marL="0" indent="0">
              <a:buNone/>
              <a:defRPr/>
            </a:pPr>
            <a:r>
              <a:rPr lang="fr-FR" sz="7200" dirty="0" smtClean="0"/>
              <a:t> </a:t>
            </a:r>
            <a:endParaRPr lang="fr-FR" sz="6400" dirty="0" smtClean="0"/>
          </a:p>
          <a:p>
            <a:pPr>
              <a:defRPr/>
            </a:pPr>
            <a:r>
              <a:rPr lang="fr-FR" sz="7200" dirty="0" smtClean="0"/>
              <a:t>Pour </a:t>
            </a:r>
            <a:r>
              <a:rPr lang="fr-FR" sz="7200" dirty="0"/>
              <a:t>des </a:t>
            </a:r>
            <a:r>
              <a:rPr lang="fr-FR" sz="7200" b="1" dirty="0">
                <a:solidFill>
                  <a:srgbClr val="F28E65"/>
                </a:solidFill>
              </a:rPr>
              <a:t>formations sélectives </a:t>
            </a:r>
            <a:r>
              <a:rPr lang="fr-FR" sz="7200" dirty="0" smtClean="0"/>
              <a:t>(Classe prépa, </a:t>
            </a:r>
            <a:r>
              <a:rPr lang="fr-FR" sz="7200" dirty="0"/>
              <a:t>BTS, DUT, </a:t>
            </a:r>
            <a:r>
              <a:rPr lang="fr-FR" sz="7200" dirty="0" smtClean="0"/>
              <a:t>écoles, IFSI, IEP…) </a:t>
            </a:r>
            <a:r>
              <a:rPr lang="fr-FR" sz="7200" dirty="0"/>
              <a:t>et </a:t>
            </a:r>
            <a:r>
              <a:rPr lang="fr-FR" sz="7200" b="1" dirty="0">
                <a:solidFill>
                  <a:srgbClr val="F28E65"/>
                </a:solidFill>
              </a:rPr>
              <a:t>non sélectives </a:t>
            </a:r>
            <a:r>
              <a:rPr lang="fr-FR" sz="7200" dirty="0"/>
              <a:t>(</a:t>
            </a:r>
            <a:r>
              <a:rPr lang="fr-FR" sz="7200" dirty="0" smtClean="0"/>
              <a:t>licence, PASS)</a:t>
            </a:r>
          </a:p>
          <a:p>
            <a:pPr marL="0" indent="0">
              <a:buNone/>
              <a:defRPr/>
            </a:pPr>
            <a:endParaRPr lang="fr-FR" sz="7200" u="sng" dirty="0" smtClean="0"/>
          </a:p>
          <a:p>
            <a:pPr marL="0" indent="0">
              <a:buNone/>
              <a:defRPr/>
            </a:pPr>
            <a:endParaRPr lang="fr-FR" sz="7200" u="sng" dirty="0"/>
          </a:p>
          <a:p>
            <a:pPr marL="0" indent="0">
              <a:buNone/>
              <a:defRPr/>
            </a:pPr>
            <a:endParaRPr lang="fr-FR" sz="7200" dirty="0" smtClean="0"/>
          </a:p>
          <a:p>
            <a:pPr>
              <a:defRPr/>
            </a:pPr>
            <a:r>
              <a:rPr lang="fr-FR" sz="7200" dirty="0"/>
              <a:t> </a:t>
            </a:r>
            <a:r>
              <a:rPr lang="fr-FR" sz="7200" b="1" dirty="0">
                <a:solidFill>
                  <a:srgbClr val="F28E65"/>
                </a:solidFill>
              </a:rPr>
              <a:t>J</a:t>
            </a:r>
            <a:r>
              <a:rPr lang="fr-FR" sz="7200" b="1" dirty="0" smtClean="0">
                <a:solidFill>
                  <a:srgbClr val="F28E65"/>
                </a:solidFill>
              </a:rPr>
              <a:t>usqu’à </a:t>
            </a:r>
            <a:r>
              <a:rPr lang="fr-FR" sz="7200" b="1" dirty="0">
                <a:solidFill>
                  <a:srgbClr val="F28E65"/>
                </a:solidFill>
              </a:rPr>
              <a:t>10 </a:t>
            </a:r>
            <a:r>
              <a:rPr lang="fr-FR" sz="7200" b="1" dirty="0" smtClean="0">
                <a:solidFill>
                  <a:srgbClr val="F28E65"/>
                </a:solidFill>
              </a:rPr>
              <a:t>vœux</a:t>
            </a:r>
          </a:p>
          <a:p>
            <a:pPr>
              <a:defRPr/>
            </a:pPr>
            <a:endParaRPr lang="fr-FR" sz="7200" dirty="0"/>
          </a:p>
          <a:p>
            <a:pPr marL="0" indent="0">
              <a:buNone/>
              <a:defRPr/>
            </a:pPr>
            <a:endParaRPr lang="fr-FR" sz="7200" dirty="0" smtClean="0"/>
          </a:p>
          <a:p>
            <a:pPr marL="0" indent="0">
              <a:buNone/>
              <a:defRPr/>
            </a:pPr>
            <a:endParaRPr lang="fr-FR" sz="6400" dirty="0"/>
          </a:p>
          <a:p>
            <a:pPr>
              <a:defRPr/>
            </a:pPr>
            <a:r>
              <a:rPr lang="fr-FR" sz="7200" b="1" dirty="0">
                <a:solidFill>
                  <a:srgbClr val="F28E65"/>
                </a:solidFill>
              </a:rPr>
              <a:t>Jusqu’à 10 vœux supplémentaires en apprentissage </a:t>
            </a:r>
          </a:p>
          <a:p>
            <a:pPr marL="0" indent="0">
              <a:buNone/>
              <a:defRPr/>
            </a:pPr>
            <a:r>
              <a:rPr lang="fr-FR" sz="5600" dirty="0" smtClean="0"/>
              <a:t>                 </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23</a:t>
            </a:fld>
            <a:endParaRPr lang="fr-FR" dirty="0"/>
          </a:p>
        </p:txBody>
      </p:sp>
      <p:sp>
        <p:nvSpPr>
          <p:cNvPr id="5" name="Rectangle 4"/>
          <p:cNvSpPr/>
          <p:nvPr/>
        </p:nvSpPr>
        <p:spPr>
          <a:xfrm>
            <a:off x="797084" y="4013874"/>
            <a:ext cx="7642462" cy="457200"/>
          </a:xfrm>
          <a:prstGeom prst="rect">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0">
              <a:lnSpc>
                <a:spcPct val="90000"/>
              </a:lnSpc>
              <a:buSzPct val="100000"/>
              <a:buNone/>
              <a:defRPr/>
            </a:pPr>
            <a:r>
              <a:rPr lang="fr-FR" sz="1600" b="1" i="1" u="sng" dirty="0">
                <a:solidFill>
                  <a:srgbClr val="3D566E"/>
                </a:solidFill>
              </a:rPr>
              <a:t>Conseil</a:t>
            </a:r>
            <a:r>
              <a:rPr lang="fr-FR" sz="1600" i="1" dirty="0">
                <a:solidFill>
                  <a:srgbClr val="3D566E"/>
                </a:solidFill>
              </a:rPr>
              <a:t> : penser à diversifier </a:t>
            </a:r>
            <a:r>
              <a:rPr lang="fr-FR" sz="1600" i="1" dirty="0" smtClean="0">
                <a:solidFill>
                  <a:srgbClr val="3D566E"/>
                </a:solidFill>
              </a:rPr>
              <a:t>ses vœux </a:t>
            </a:r>
            <a:r>
              <a:rPr lang="fr-FR" sz="1600" i="1" dirty="0">
                <a:solidFill>
                  <a:srgbClr val="3D566E"/>
                </a:solidFill>
              </a:rPr>
              <a:t>entre des formations sélectives et non sélectives</a:t>
            </a:r>
          </a:p>
        </p:txBody>
      </p:sp>
      <p:sp>
        <p:nvSpPr>
          <p:cNvPr id="6" name="Ellipse 5"/>
          <p:cNvSpPr/>
          <p:nvPr/>
        </p:nvSpPr>
        <p:spPr>
          <a:xfrm rot="606903">
            <a:off x="7121525" y="422852"/>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Du 22 janvier au 12 mars inclus</a:t>
            </a:r>
            <a:endParaRPr lang="fr-FR" sz="1600" b="1" dirty="0"/>
          </a:p>
        </p:txBody>
      </p:sp>
      <p:sp>
        <p:nvSpPr>
          <p:cNvPr id="7" name="Rectangle 6"/>
          <p:cNvSpPr/>
          <p:nvPr/>
        </p:nvSpPr>
        <p:spPr>
          <a:xfrm>
            <a:off x="811255" y="5101978"/>
            <a:ext cx="7642462" cy="457200"/>
          </a:xfrm>
          <a:prstGeom prst="rect">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0">
              <a:lnSpc>
                <a:spcPct val="90000"/>
              </a:lnSpc>
              <a:buSzPct val="100000"/>
              <a:buNone/>
              <a:defRPr/>
            </a:pPr>
            <a:r>
              <a:rPr lang="fr-FR" sz="1600" b="1" i="1" u="sng" dirty="0">
                <a:solidFill>
                  <a:srgbClr val="3D566E"/>
                </a:solidFill>
              </a:rPr>
              <a:t>Conseil</a:t>
            </a:r>
            <a:r>
              <a:rPr lang="fr-FR" sz="1600" i="1" dirty="0">
                <a:solidFill>
                  <a:srgbClr val="3D566E"/>
                </a:solidFill>
              </a:rPr>
              <a:t> : éviter de ne formuler qu’un seul vœu </a:t>
            </a:r>
            <a:r>
              <a:rPr lang="fr-FR" sz="1600" i="1" dirty="0" smtClean="0">
                <a:solidFill>
                  <a:srgbClr val="3D566E"/>
                </a:solidFill>
              </a:rPr>
              <a:t>(en 2019, les </a:t>
            </a:r>
            <a:r>
              <a:rPr lang="fr-FR" sz="1600" i="1" dirty="0">
                <a:solidFill>
                  <a:srgbClr val="3D566E"/>
                </a:solidFill>
              </a:rPr>
              <a:t>candidats ont formulé </a:t>
            </a:r>
            <a:r>
              <a:rPr lang="fr-FR" sz="1600" i="1" dirty="0" smtClean="0">
                <a:solidFill>
                  <a:srgbClr val="3D566E"/>
                </a:solidFill>
              </a:rPr>
              <a:t>9 vœux </a:t>
            </a:r>
            <a:r>
              <a:rPr lang="fr-FR" sz="1600" i="1" dirty="0">
                <a:solidFill>
                  <a:srgbClr val="3D566E"/>
                </a:solidFill>
              </a:rPr>
              <a:t>en moyenne)</a:t>
            </a:r>
          </a:p>
        </p:txBody>
      </p:sp>
    </p:spTree>
    <p:extLst>
      <p:ext uri="{BB962C8B-B14F-4D97-AF65-F5344CB8AC3E}">
        <p14:creationId xmlns:p14="http://schemas.microsoft.com/office/powerpoint/2010/main" xmlns="" val="25960682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t>
            </a:r>
            <a:r>
              <a:rPr lang="fr-FR" dirty="0" smtClean="0"/>
              <a:t>es vœux multiples</a:t>
            </a:r>
            <a:endParaRPr lang="fr-FR" dirty="0"/>
          </a:p>
        </p:txBody>
      </p:sp>
      <p:sp>
        <p:nvSpPr>
          <p:cNvPr id="3" name="Espace réservé du texte 2"/>
          <p:cNvSpPr>
            <a:spLocks noGrp="1"/>
          </p:cNvSpPr>
          <p:nvPr>
            <p:ph type="body" sz="quarter" idx="13"/>
          </p:nvPr>
        </p:nvSpPr>
        <p:spPr>
          <a:xfrm>
            <a:off x="426718" y="1252007"/>
            <a:ext cx="8640000" cy="5033499"/>
          </a:xfrm>
        </p:spPr>
        <p:txBody>
          <a:bodyPr>
            <a:normAutofit fontScale="77500" lnSpcReduction="20000"/>
          </a:bodyPr>
          <a:lstStyle/>
          <a:p>
            <a:pPr marL="0" indent="0">
              <a:buNone/>
            </a:pPr>
            <a:r>
              <a:rPr lang="fr-FR" sz="2200" b="1" dirty="0" smtClean="0"/>
              <a:t>Pour </a:t>
            </a:r>
            <a:r>
              <a:rPr lang="fr-FR" sz="2200" b="1" dirty="0"/>
              <a:t>élargir les possibilités, </a:t>
            </a:r>
            <a:r>
              <a:rPr lang="fr-FR" sz="2200" b="1" dirty="0" smtClean="0"/>
              <a:t>les lycéens peuvent faire des vœux multiples pour certaines formations : </a:t>
            </a:r>
          </a:p>
          <a:p>
            <a:pPr marL="0" indent="0">
              <a:buNone/>
            </a:pPr>
            <a:endParaRPr lang="fr-FR" sz="1100" b="1" dirty="0" smtClean="0"/>
          </a:p>
          <a:p>
            <a:pPr marL="0" lvl="1">
              <a:lnSpc>
                <a:spcPct val="110000"/>
              </a:lnSpc>
              <a:defRPr/>
            </a:pPr>
            <a:r>
              <a:rPr lang="fr-FR" sz="2100" b="1" dirty="0">
                <a:solidFill>
                  <a:srgbClr val="F28E65"/>
                </a:solidFill>
              </a:rPr>
              <a:t>Un vœu multiple est un regroupement de plusieurs formations similaires </a:t>
            </a:r>
            <a:r>
              <a:rPr lang="fr-FR" sz="2100" dirty="0"/>
              <a:t>proposées dans différents établissements ou sites en vue de faire l'objet d'un même vœu et ainsi d’élargir les possibilités de choix des candidats. </a:t>
            </a:r>
            <a:endParaRPr lang="fr-FR" sz="2100" dirty="0" smtClean="0"/>
          </a:p>
          <a:p>
            <a:pPr marL="0" lvl="1" indent="0">
              <a:lnSpc>
                <a:spcPct val="110000"/>
              </a:lnSpc>
              <a:buNone/>
              <a:defRPr/>
            </a:pPr>
            <a:endParaRPr lang="fr-FR" sz="2100" dirty="0"/>
          </a:p>
          <a:p>
            <a:pPr marL="0" lvl="1">
              <a:lnSpc>
                <a:spcPct val="110000"/>
              </a:lnSpc>
              <a:defRPr/>
            </a:pPr>
            <a:r>
              <a:rPr lang="fr-FR" sz="2100" b="1" dirty="0">
                <a:solidFill>
                  <a:srgbClr val="F28E65"/>
                </a:solidFill>
              </a:rPr>
              <a:t>Un vœu multiple correspond à un vœu </a:t>
            </a:r>
            <a:r>
              <a:rPr lang="fr-FR" sz="2100" dirty="0"/>
              <a:t>parmi les 10 </a:t>
            </a:r>
            <a:r>
              <a:rPr lang="fr-FR" sz="2100" dirty="0" smtClean="0"/>
              <a:t>vœux possibles.</a:t>
            </a:r>
          </a:p>
          <a:p>
            <a:pPr marL="0" lvl="1" indent="0">
              <a:lnSpc>
                <a:spcPct val="110000"/>
              </a:lnSpc>
              <a:buNone/>
              <a:defRPr/>
            </a:pPr>
            <a:endParaRPr lang="fr-FR" sz="2100" dirty="0" smtClean="0"/>
          </a:p>
          <a:p>
            <a:pPr marL="0" lvl="1">
              <a:lnSpc>
                <a:spcPct val="110000"/>
              </a:lnSpc>
              <a:defRPr/>
            </a:pPr>
            <a:r>
              <a:rPr lang="fr-FR" sz="2100" b="1" dirty="0" smtClean="0">
                <a:solidFill>
                  <a:srgbClr val="F28E65"/>
                </a:solidFill>
              </a:rPr>
              <a:t>Chaque </a:t>
            </a:r>
            <a:r>
              <a:rPr lang="fr-FR" sz="2100" b="1" dirty="0">
                <a:solidFill>
                  <a:srgbClr val="F28E65"/>
                </a:solidFill>
              </a:rPr>
              <a:t>vœu multiple est composé de sous-vœux qui correspondent chacun à un établissement différent.</a:t>
            </a:r>
            <a:r>
              <a:rPr lang="fr-FR" sz="2100" dirty="0"/>
              <a:t> </a:t>
            </a:r>
            <a:endParaRPr lang="fr-FR" sz="2100" dirty="0" smtClean="0"/>
          </a:p>
          <a:p>
            <a:pPr marL="0" lvl="1" indent="0">
              <a:lnSpc>
                <a:spcPct val="110000"/>
              </a:lnSpc>
              <a:buNone/>
              <a:defRPr/>
            </a:pPr>
            <a:r>
              <a:rPr lang="fr-FR" sz="2100" dirty="0" smtClean="0"/>
              <a:t>Vous </a:t>
            </a:r>
            <a:r>
              <a:rPr lang="fr-FR" sz="2100" dirty="0"/>
              <a:t>pouvez choisir un ou plusieurs établissements, sans avoir besoin de les classer. Vous pouvez faire jusqu’à 20 sous-vœux pour l’ensemble des vœux multiples. </a:t>
            </a:r>
            <a:endParaRPr lang="fr-FR" sz="2100" dirty="0" smtClean="0"/>
          </a:p>
          <a:p>
            <a:pPr marL="0" lvl="1" indent="0">
              <a:lnSpc>
                <a:spcPct val="110000"/>
              </a:lnSpc>
              <a:buNone/>
              <a:defRPr/>
            </a:pPr>
            <a:endParaRPr lang="fr-FR" sz="2100" dirty="0" smtClean="0"/>
          </a:p>
          <a:p>
            <a:pPr marL="0" lvl="1">
              <a:lnSpc>
                <a:spcPct val="110000"/>
              </a:lnSpc>
              <a:defRPr/>
            </a:pPr>
            <a:r>
              <a:rPr lang="fr-FR" sz="2100" b="1" dirty="0" smtClean="0">
                <a:solidFill>
                  <a:srgbClr val="F28E65"/>
                </a:solidFill>
              </a:rPr>
              <a:t>Les </a:t>
            </a:r>
            <a:r>
              <a:rPr lang="fr-FR" sz="2100" b="1" dirty="0">
                <a:solidFill>
                  <a:srgbClr val="F28E65"/>
                </a:solidFill>
              </a:rPr>
              <a:t>lycéens peuvent faire jusqu’à 20 sous-vœux </a:t>
            </a:r>
            <a:r>
              <a:rPr lang="fr-FR" sz="2100" dirty="0"/>
              <a:t>pour l’ensemble des vœux multiples </a:t>
            </a:r>
            <a:endParaRPr lang="fr-FR" sz="2100" dirty="0" smtClean="0"/>
          </a:p>
          <a:p>
            <a:pPr marL="0" lvl="1" indent="0">
              <a:lnSpc>
                <a:spcPct val="110000"/>
              </a:lnSpc>
              <a:buNone/>
              <a:defRPr/>
            </a:pPr>
            <a:r>
              <a:rPr lang="fr-FR" sz="2100" dirty="0" smtClean="0"/>
              <a:t>A noter: pour les écoles </a:t>
            </a:r>
            <a:r>
              <a:rPr lang="fr-FR" sz="2100" dirty="0"/>
              <a:t>de commerce/management ou d'ingénieurs qui recrutent sur concours commun</a:t>
            </a:r>
            <a:r>
              <a:rPr lang="fr-FR" sz="2100" dirty="0" smtClean="0"/>
              <a:t>, les IFSI</a:t>
            </a:r>
            <a:r>
              <a:rPr lang="fr-FR" sz="2100" dirty="0"/>
              <a:t>, </a:t>
            </a:r>
            <a:r>
              <a:rPr lang="fr-FR" sz="2100" dirty="0" smtClean="0"/>
              <a:t>les formations </a:t>
            </a:r>
            <a:r>
              <a:rPr lang="fr-FR" sz="2100" dirty="0"/>
              <a:t>paramédicales regroupées</a:t>
            </a:r>
            <a:r>
              <a:rPr lang="fr-FR" sz="2100" dirty="0" smtClean="0"/>
              <a:t>, les EFTS</a:t>
            </a:r>
            <a:r>
              <a:rPr lang="fr-FR" sz="2100" dirty="0"/>
              <a:t>, </a:t>
            </a:r>
            <a:r>
              <a:rPr lang="fr-FR" sz="2100" dirty="0" smtClean="0"/>
              <a:t>les parcours </a:t>
            </a:r>
            <a:r>
              <a:rPr lang="fr-FR" sz="2100" dirty="0"/>
              <a:t>spécifiques "accès santé" (PASS) en </a:t>
            </a:r>
            <a:r>
              <a:rPr lang="fr-FR" sz="2100" dirty="0" smtClean="0"/>
              <a:t>Ile-de-France </a:t>
            </a:r>
            <a:r>
              <a:rPr lang="fr-FR" sz="2100" dirty="0"/>
              <a:t>et </a:t>
            </a:r>
            <a:r>
              <a:rPr lang="fr-FR" sz="2100" dirty="0" smtClean="0"/>
              <a:t>le réseau </a:t>
            </a:r>
            <a:r>
              <a:rPr lang="fr-FR" sz="2100" dirty="0"/>
              <a:t>des 7 Sciences Po / </a:t>
            </a:r>
            <a:r>
              <a:rPr lang="fr-FR" sz="2100" dirty="0" smtClean="0"/>
              <a:t>IEP qui recrutent sur concours commun, </a:t>
            </a:r>
            <a:r>
              <a:rPr lang="fr-FR" sz="2100" b="1" dirty="0" smtClean="0"/>
              <a:t>le </a:t>
            </a:r>
            <a:r>
              <a:rPr lang="fr-FR" sz="2100" b="1" dirty="0"/>
              <a:t>nombre de sous-vœux n’est pas limité et ils ne sont pas comptés dans le nombre maximum de sous-vœux autorisé</a:t>
            </a:r>
            <a:r>
              <a:rPr lang="fr-FR" sz="2100" b="1" dirty="0" smtClean="0"/>
              <a:t>.</a:t>
            </a:r>
            <a:endParaRPr lang="fr-FR" sz="2100" b="1"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24</a:t>
            </a:fld>
            <a:endParaRPr lang="fr-FR" dirty="0"/>
          </a:p>
        </p:txBody>
      </p:sp>
      <p:sp>
        <p:nvSpPr>
          <p:cNvPr id="5" name="Ellipse 4"/>
          <p:cNvSpPr/>
          <p:nvPr/>
        </p:nvSpPr>
        <p:spPr>
          <a:xfrm rot="606903">
            <a:off x="7178675" y="375227"/>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Du 22 janvier au 12 mars inclus</a:t>
            </a:r>
            <a:endParaRPr lang="fr-FR" sz="1600" b="1" dirty="0"/>
          </a:p>
        </p:txBody>
      </p:sp>
    </p:spTree>
    <p:extLst>
      <p:ext uri="{BB962C8B-B14F-4D97-AF65-F5344CB8AC3E}">
        <p14:creationId xmlns:p14="http://schemas.microsoft.com/office/powerpoint/2010/main" xmlns="" val="16842512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FORMATIONS </a:t>
            </a:r>
            <a:r>
              <a:rPr lang="fr-FR" dirty="0" err="1" smtClean="0"/>
              <a:t>CONCERNéES</a:t>
            </a:r>
            <a:r>
              <a:rPr lang="fr-FR" dirty="0" smtClean="0"/>
              <a:t> PAR LES VŒUX MULTIPLES (1/3)</a:t>
            </a:r>
            <a:endParaRPr lang="fr-FR" dirty="0"/>
          </a:p>
        </p:txBody>
      </p:sp>
      <p:sp>
        <p:nvSpPr>
          <p:cNvPr id="3" name="Espace réservé du texte 2"/>
          <p:cNvSpPr>
            <a:spLocks noGrp="1"/>
          </p:cNvSpPr>
          <p:nvPr>
            <p:ph type="body" sz="quarter" idx="13"/>
          </p:nvPr>
        </p:nvSpPr>
        <p:spPr>
          <a:xfrm>
            <a:off x="426718" y="1252007"/>
            <a:ext cx="8640000" cy="5005917"/>
          </a:xfrm>
        </p:spPr>
        <p:txBody>
          <a:bodyPr>
            <a:normAutofit fontScale="92500" lnSpcReduction="20000"/>
          </a:bodyPr>
          <a:lstStyle/>
          <a:p>
            <a:pPr marL="0" indent="0">
              <a:buNone/>
            </a:pPr>
            <a:r>
              <a:rPr lang="fr-FR" sz="1900" b="1" dirty="0" smtClean="0"/>
              <a:t>BTS, DUT, classes prépa, DN MADE</a:t>
            </a:r>
            <a:r>
              <a:rPr lang="fr-FR" sz="1900" b="1" dirty="0"/>
              <a:t> </a:t>
            </a:r>
            <a:r>
              <a:rPr lang="fr-FR" sz="1900" b="1" dirty="0" smtClean="0"/>
              <a:t>: </a:t>
            </a:r>
          </a:p>
          <a:p>
            <a:pPr marL="0" lvl="1">
              <a:lnSpc>
                <a:spcPct val="120000"/>
              </a:lnSpc>
              <a:defRPr/>
            </a:pPr>
            <a:r>
              <a:rPr lang="fr-FR" sz="1700" dirty="0"/>
              <a:t>ils sont regroupés par spécialité à l’échelle </a:t>
            </a:r>
            <a:r>
              <a:rPr lang="fr-FR" sz="1700" dirty="0" smtClean="0"/>
              <a:t>nationale</a:t>
            </a:r>
            <a:endParaRPr lang="fr-FR" sz="1700" dirty="0"/>
          </a:p>
          <a:p>
            <a:pPr marL="0" lvl="1">
              <a:lnSpc>
                <a:spcPct val="120000"/>
              </a:lnSpc>
              <a:defRPr/>
            </a:pPr>
            <a:r>
              <a:rPr lang="fr-FR" sz="1700" dirty="0"/>
              <a:t>c</a:t>
            </a:r>
            <a:r>
              <a:rPr lang="fr-FR" sz="1700" dirty="0" smtClean="0"/>
              <a:t>haque établissement proposant une même spécialité correspond à un sous-vœu</a:t>
            </a:r>
          </a:p>
          <a:p>
            <a:pPr marL="0" lvl="1">
              <a:lnSpc>
                <a:spcPct val="120000"/>
              </a:lnSpc>
              <a:defRPr/>
            </a:pPr>
            <a:r>
              <a:rPr lang="fr-FR" sz="1700" dirty="0"/>
              <a:t>p</a:t>
            </a:r>
            <a:r>
              <a:rPr lang="fr-FR" sz="1700" dirty="0" smtClean="0"/>
              <a:t>our demander une spécialité de BTS, DUT, classe prépa ou DN MADE : vous formulez un vœu multiple et vous pouvez choisir jusqu’à 10 sous-vœux dans cette spécialité</a:t>
            </a:r>
          </a:p>
          <a:p>
            <a:pPr marL="0" lvl="1">
              <a:lnSpc>
                <a:spcPct val="120000"/>
              </a:lnSpc>
              <a:defRPr/>
            </a:pPr>
            <a:r>
              <a:rPr lang="fr-FR" b="1" dirty="0" smtClean="0"/>
              <a:t>Remarque</a:t>
            </a:r>
            <a:r>
              <a:rPr lang="fr-FR" dirty="0" smtClean="0"/>
              <a:t> : la demande d’une classe prépa dans un même établissement avec ET sans internat compte pour un seul sous-vœu </a:t>
            </a:r>
          </a:p>
          <a:p>
            <a:pPr marL="0" lvl="1">
              <a:lnSpc>
                <a:spcPct val="120000"/>
              </a:lnSpc>
              <a:defRPr/>
            </a:pPr>
            <a:endParaRPr lang="fr-FR" sz="1600" dirty="0"/>
          </a:p>
          <a:p>
            <a:pPr marL="0" lvl="1">
              <a:lnSpc>
                <a:spcPct val="120000"/>
              </a:lnSpc>
              <a:defRPr/>
            </a:pPr>
            <a:endParaRPr lang="fr-FR" sz="1600" dirty="0"/>
          </a:p>
          <a:p>
            <a:pPr marL="0" indent="0">
              <a:buNone/>
            </a:pPr>
            <a:endParaRPr lang="fr-FR" sz="1900" b="1" dirty="0" smtClean="0"/>
          </a:p>
          <a:p>
            <a:pPr marL="0" indent="0">
              <a:buNone/>
            </a:pPr>
            <a:endParaRPr lang="fr-FR" sz="1600" b="1" dirty="0" smtClean="0"/>
          </a:p>
          <a:p>
            <a:pPr marL="0" indent="0">
              <a:buNone/>
            </a:pPr>
            <a:r>
              <a:rPr lang="fr-FR" sz="1900" b="1" dirty="0" smtClean="0"/>
              <a:t>DCG (diplômes de comptabilité et de gestion) </a:t>
            </a:r>
            <a:r>
              <a:rPr lang="fr-FR" sz="1900" b="1" dirty="0"/>
              <a:t>: </a:t>
            </a:r>
          </a:p>
          <a:p>
            <a:pPr marL="0" lvl="1">
              <a:lnSpc>
                <a:spcPct val="120000"/>
              </a:lnSpc>
              <a:defRPr/>
            </a:pPr>
            <a:r>
              <a:rPr lang="fr-FR" sz="1700" dirty="0"/>
              <a:t>ils sont regroupés </a:t>
            </a:r>
            <a:r>
              <a:rPr lang="fr-FR" sz="1700" dirty="0" smtClean="0"/>
              <a:t>à </a:t>
            </a:r>
            <a:r>
              <a:rPr lang="fr-FR" sz="1700" dirty="0"/>
              <a:t>l’échelle nationale</a:t>
            </a:r>
          </a:p>
          <a:p>
            <a:pPr marL="0" lvl="1">
              <a:lnSpc>
                <a:spcPct val="120000"/>
              </a:lnSpc>
              <a:defRPr/>
            </a:pPr>
            <a:r>
              <a:rPr lang="fr-FR" sz="1700" dirty="0"/>
              <a:t>Chaque établissement proposant </a:t>
            </a:r>
            <a:r>
              <a:rPr lang="fr-FR" sz="1700" dirty="0" smtClean="0"/>
              <a:t>un DCG correspond </a:t>
            </a:r>
            <a:r>
              <a:rPr lang="fr-FR" sz="1700" dirty="0"/>
              <a:t>à un sous-vœu</a:t>
            </a:r>
          </a:p>
          <a:p>
            <a:pPr marL="0" lvl="1">
              <a:lnSpc>
                <a:spcPct val="120000"/>
              </a:lnSpc>
              <a:spcBef>
                <a:spcPts val="0"/>
              </a:spcBef>
              <a:defRPr/>
            </a:pPr>
            <a:r>
              <a:rPr lang="fr-FR" sz="1700" dirty="0"/>
              <a:t>Pour demander </a:t>
            </a:r>
            <a:r>
              <a:rPr lang="fr-FR" sz="1700" dirty="0" smtClean="0"/>
              <a:t>un DCG : </a:t>
            </a:r>
            <a:r>
              <a:rPr lang="fr-FR" sz="1700" dirty="0"/>
              <a:t>vous formulez un vœu multiple et vous pouvez choisir jusqu’à 10 </a:t>
            </a:r>
            <a:r>
              <a:rPr lang="fr-FR" sz="1700" dirty="0" smtClean="0"/>
              <a:t>sous-vœux</a:t>
            </a:r>
          </a:p>
          <a:p>
            <a:pPr marL="0" lvl="1">
              <a:lnSpc>
                <a:spcPct val="120000"/>
              </a:lnSpc>
              <a:spcBef>
                <a:spcPts val="0"/>
              </a:spcBef>
              <a:defRPr/>
            </a:pPr>
            <a:endParaRPr lang="fr-FR" sz="1600" dirty="0" smtClean="0"/>
          </a:p>
          <a:p>
            <a:pPr marL="0" lvl="1" indent="0">
              <a:lnSpc>
                <a:spcPct val="120000"/>
              </a:lnSpc>
              <a:spcBef>
                <a:spcPts val="0"/>
              </a:spcBef>
              <a:buNone/>
              <a:defRPr/>
            </a:pPr>
            <a:r>
              <a:rPr lang="fr-FR" b="1" dirty="0">
                <a:solidFill>
                  <a:srgbClr val="F28E65"/>
                </a:solidFill>
              </a:rPr>
              <a:t>A savoir : </a:t>
            </a:r>
            <a:r>
              <a:rPr lang="fr-FR" b="1" dirty="0" smtClean="0">
                <a:solidFill>
                  <a:srgbClr val="F28E65"/>
                </a:solidFill>
              </a:rPr>
              <a:t>pour l’ensemble de ces formations, vous </a:t>
            </a:r>
            <a:r>
              <a:rPr lang="fr-FR" b="1" dirty="0">
                <a:solidFill>
                  <a:srgbClr val="F28E65"/>
                </a:solidFill>
              </a:rPr>
              <a:t>pouvez faire jusqu’à 20 sous-vœux pour l’ensemble des vœux multiples. </a:t>
            </a:r>
          </a:p>
          <a:p>
            <a:pPr marL="0" lvl="1" indent="0">
              <a:lnSpc>
                <a:spcPct val="120000"/>
              </a:lnSpc>
              <a:spcBef>
                <a:spcPts val="0"/>
              </a:spcBef>
              <a:buNone/>
              <a:defRPr/>
            </a:pPr>
            <a:endParaRPr lang="fr-FR" sz="1600" dirty="0"/>
          </a:p>
          <a:p>
            <a:pPr marL="0" indent="0">
              <a:buNone/>
            </a:pPr>
            <a:endParaRPr lang="fr-FR" sz="1900" b="1" dirty="0" smtClean="0"/>
          </a:p>
          <a:p>
            <a:pPr marL="0" indent="0">
              <a:buNone/>
            </a:pPr>
            <a:endParaRPr lang="fr-FR" sz="1900" b="1" dirty="0"/>
          </a:p>
          <a:p>
            <a:pPr marL="0" indent="0">
              <a:buNone/>
            </a:pPr>
            <a:endParaRPr lang="fr-FR" sz="1900" b="1" dirty="0" smtClean="0"/>
          </a:p>
          <a:p>
            <a:pPr marL="0" indent="0">
              <a:buNone/>
            </a:pPr>
            <a:endParaRPr lang="fr-FR" sz="1900" b="1" dirty="0"/>
          </a:p>
          <a:p>
            <a:pPr marL="0" lvl="1">
              <a:lnSpc>
                <a:spcPct val="110000"/>
              </a:lnSpc>
              <a:defRPr/>
            </a:pPr>
            <a:endParaRPr lang="fr-FR" sz="1600" dirty="0" smtClean="0"/>
          </a:p>
          <a:p>
            <a:pPr marL="0" lvl="1">
              <a:lnSpc>
                <a:spcPct val="110000"/>
              </a:lnSpc>
              <a:defRPr/>
            </a:pPr>
            <a:endParaRPr lang="fr-FR" sz="1600" dirty="0" smtClean="0"/>
          </a:p>
          <a:p>
            <a:pPr marL="0" lvl="1">
              <a:lnSpc>
                <a:spcPct val="110000"/>
              </a:lnSpc>
              <a:defRPr/>
            </a:pPr>
            <a:endParaRPr lang="fr-FR" sz="1600"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25</a:t>
            </a:fld>
            <a:endParaRPr lang="fr-FR" dirty="0"/>
          </a:p>
        </p:txBody>
      </p:sp>
      <p:sp>
        <p:nvSpPr>
          <p:cNvPr id="5" name="Rectangle à coins arrondis 4"/>
          <p:cNvSpPr/>
          <p:nvPr/>
        </p:nvSpPr>
        <p:spPr>
          <a:xfrm>
            <a:off x="433183" y="3238191"/>
            <a:ext cx="8280400" cy="648000"/>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600" b="1" dirty="0"/>
              <a:t>Exemple : </a:t>
            </a:r>
            <a:r>
              <a:rPr lang="fr-FR" sz="1600" b="1" dirty="0" smtClean="0"/>
              <a:t>vous demandez un </a:t>
            </a:r>
            <a:r>
              <a:rPr lang="fr-FR" sz="1600" b="1" dirty="0"/>
              <a:t>BTS « Métiers de la chimie » dans 7 établissements </a:t>
            </a:r>
            <a:r>
              <a:rPr lang="fr-FR" sz="1600" b="1" dirty="0" smtClean="0"/>
              <a:t>différents</a:t>
            </a:r>
            <a:endParaRPr lang="fr-FR" sz="1000" b="1" dirty="0"/>
          </a:p>
          <a:p>
            <a:pPr fontAlgn="auto">
              <a:spcBef>
                <a:spcPts val="0"/>
              </a:spcBef>
              <a:spcAft>
                <a:spcPts val="0"/>
              </a:spcAft>
              <a:defRPr/>
            </a:pPr>
            <a:r>
              <a:rPr lang="fr-FR" sz="1600" dirty="0">
                <a:sym typeface="Wingdings" panose="05000000000000000000" pitchFamily="2" charset="2"/>
              </a:rPr>
              <a:t> Dans </a:t>
            </a:r>
            <a:r>
              <a:rPr lang="fr-FR" sz="1600" dirty="0" smtClean="0">
                <a:sym typeface="Wingdings" panose="05000000000000000000" pitchFamily="2" charset="2"/>
              </a:rPr>
              <a:t>votre dossier, </a:t>
            </a:r>
            <a:r>
              <a:rPr lang="fr-FR" sz="1600" dirty="0">
                <a:sym typeface="Wingdings" panose="05000000000000000000" pitchFamily="2" charset="2"/>
              </a:rPr>
              <a:t>c</a:t>
            </a:r>
            <a:r>
              <a:rPr lang="fr-FR" sz="1600" dirty="0" smtClean="0">
                <a:sym typeface="Wingdings" panose="05000000000000000000" pitchFamily="2" charset="2"/>
              </a:rPr>
              <a:t>es </a:t>
            </a:r>
            <a:r>
              <a:rPr lang="fr-FR" sz="1600" dirty="0">
                <a:sym typeface="Wingdings" panose="05000000000000000000" pitchFamily="2" charset="2"/>
              </a:rPr>
              <a:t>demandes </a:t>
            </a:r>
            <a:r>
              <a:rPr lang="fr-FR" sz="1600" dirty="0" smtClean="0">
                <a:sym typeface="Wingdings" panose="05000000000000000000" pitchFamily="2" charset="2"/>
              </a:rPr>
              <a:t>comptent </a:t>
            </a:r>
            <a:r>
              <a:rPr lang="fr-FR" sz="1600" dirty="0">
                <a:sym typeface="Wingdings" panose="05000000000000000000" pitchFamily="2" charset="2"/>
              </a:rPr>
              <a:t>pour 1 vœu et 7 sous-vœux </a:t>
            </a:r>
            <a:endParaRPr lang="fr-FR" sz="1600" dirty="0"/>
          </a:p>
        </p:txBody>
      </p:sp>
    </p:spTree>
    <p:extLst>
      <p:ext uri="{BB962C8B-B14F-4D97-AF65-F5344CB8AC3E}">
        <p14:creationId xmlns:p14="http://schemas.microsoft.com/office/powerpoint/2010/main" xmlns="" val="917298425"/>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FORMATIONS </a:t>
            </a:r>
            <a:r>
              <a:rPr lang="fr-FR" dirty="0" err="1" smtClean="0"/>
              <a:t>CONCERNéES</a:t>
            </a:r>
            <a:r>
              <a:rPr lang="fr-FR" dirty="0" smtClean="0"/>
              <a:t> </a:t>
            </a:r>
            <a:r>
              <a:rPr lang="fr-FR" dirty="0"/>
              <a:t>PAR LES VŒUX MULTIPLES </a:t>
            </a:r>
            <a:r>
              <a:rPr lang="fr-FR" dirty="0" smtClean="0"/>
              <a:t>(2/3)</a:t>
            </a:r>
            <a:endParaRPr lang="fr-FR" dirty="0"/>
          </a:p>
        </p:txBody>
      </p:sp>
      <p:sp>
        <p:nvSpPr>
          <p:cNvPr id="3" name="Espace réservé du texte 2"/>
          <p:cNvSpPr>
            <a:spLocks noGrp="1"/>
          </p:cNvSpPr>
          <p:nvPr>
            <p:ph type="body" sz="quarter" idx="13"/>
          </p:nvPr>
        </p:nvSpPr>
        <p:spPr>
          <a:xfrm>
            <a:off x="426718" y="1326438"/>
            <a:ext cx="8640000" cy="5005917"/>
          </a:xfrm>
        </p:spPr>
        <p:txBody>
          <a:bodyPr>
            <a:normAutofit/>
          </a:bodyPr>
          <a:lstStyle/>
          <a:p>
            <a:pPr marL="0" indent="0">
              <a:buNone/>
            </a:pPr>
            <a:r>
              <a:rPr lang="fr-FR" sz="1800" b="1" dirty="0" smtClean="0"/>
              <a:t>Les IFSI (instituts de formation en soin infirmier) et les formations d’orthophonie</a:t>
            </a:r>
            <a:r>
              <a:rPr lang="fr-FR" sz="1800" b="1" dirty="0"/>
              <a:t>, orthoptie et audioprothèse (pour la plupart d’entre </a:t>
            </a:r>
            <a:r>
              <a:rPr lang="fr-FR" sz="1800" b="1" dirty="0" smtClean="0"/>
              <a:t>elles)</a:t>
            </a:r>
            <a:endParaRPr lang="fr-FR" sz="1800" b="1" dirty="0"/>
          </a:p>
          <a:p>
            <a:pPr marL="0" indent="0">
              <a:buNone/>
            </a:pPr>
            <a:endParaRPr lang="fr-FR" sz="1800" b="1" dirty="0" smtClean="0"/>
          </a:p>
          <a:p>
            <a:pPr marL="0" lvl="1">
              <a:defRPr/>
            </a:pPr>
            <a:r>
              <a:rPr lang="fr-FR" sz="1600" dirty="0"/>
              <a:t>Ils sont regroupés à l’échelle territoriale (au niveau de l’université)</a:t>
            </a:r>
          </a:p>
          <a:p>
            <a:pPr marL="0" lvl="1">
              <a:defRPr/>
            </a:pPr>
            <a:r>
              <a:rPr lang="fr-FR" sz="1600" dirty="0"/>
              <a:t>Un vœu multiple correspond à un regroupement </a:t>
            </a:r>
            <a:r>
              <a:rPr lang="fr-FR" sz="1600" dirty="0" smtClean="0"/>
              <a:t>d’établissements</a:t>
            </a:r>
            <a:endParaRPr lang="fr-FR" sz="1600" dirty="0"/>
          </a:p>
          <a:p>
            <a:pPr marL="0" lvl="1">
              <a:lnSpc>
                <a:spcPct val="110000"/>
              </a:lnSpc>
              <a:defRPr/>
            </a:pPr>
            <a:r>
              <a:rPr lang="fr-FR" sz="1600" dirty="0" smtClean="0"/>
              <a:t>Pour </a:t>
            </a:r>
            <a:r>
              <a:rPr lang="fr-FR" sz="1600" dirty="0"/>
              <a:t>demander un </a:t>
            </a:r>
            <a:r>
              <a:rPr lang="fr-FR" sz="1600" dirty="0" smtClean="0"/>
              <a:t>établissement : vous  formulez un </a:t>
            </a:r>
            <a:r>
              <a:rPr lang="fr-FR" sz="1600" dirty="0"/>
              <a:t>vœu multiple </a:t>
            </a:r>
            <a:r>
              <a:rPr lang="fr-FR" sz="1600" dirty="0" smtClean="0"/>
              <a:t>correspondant un regroupement d’établissements. Chaque établissement correspond à un sous-vœu et le nombre de sous-vœux est illimité. </a:t>
            </a:r>
          </a:p>
          <a:p>
            <a:pPr marL="0" lvl="1">
              <a:lnSpc>
                <a:spcPct val="110000"/>
              </a:lnSpc>
              <a:defRPr/>
            </a:pPr>
            <a:r>
              <a:rPr lang="fr-FR" sz="1600" u="sng" dirty="0" smtClean="0"/>
              <a:t>A savoir : vous </a:t>
            </a:r>
            <a:r>
              <a:rPr lang="fr-FR" sz="1600" u="sng" dirty="0"/>
              <a:t>pouvez formuler 5 vœux multiples maximum </a:t>
            </a:r>
          </a:p>
          <a:p>
            <a:pPr marL="0" lvl="1">
              <a:lnSpc>
                <a:spcPct val="110000"/>
              </a:lnSpc>
              <a:defRPr/>
            </a:pPr>
            <a:endParaRPr lang="fr-FR" sz="1600" b="1" dirty="0">
              <a:solidFill>
                <a:srgbClr val="F28E65"/>
              </a:solidFill>
            </a:endParaRPr>
          </a:p>
          <a:p>
            <a:pPr marL="0" indent="0">
              <a:buNone/>
            </a:pPr>
            <a:endParaRPr lang="fr-FR" dirty="0" smtClean="0"/>
          </a:p>
          <a:p>
            <a:pPr marL="0" indent="0">
              <a:buNone/>
            </a:pPr>
            <a:endParaRPr lang="fr-FR" sz="1900" b="1" dirty="0" smtClean="0"/>
          </a:p>
          <a:p>
            <a:pPr marL="0" indent="0">
              <a:buNone/>
            </a:pPr>
            <a:endParaRPr lang="fr-FR" sz="1900" b="1" dirty="0"/>
          </a:p>
          <a:p>
            <a:pPr marL="0" indent="0">
              <a:buNone/>
            </a:pP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26</a:t>
            </a:fld>
            <a:endParaRPr lang="fr-FR" dirty="0"/>
          </a:p>
        </p:txBody>
      </p:sp>
      <p:sp>
        <p:nvSpPr>
          <p:cNvPr id="6" name="Rectangle à coins arrondis 5"/>
          <p:cNvSpPr/>
          <p:nvPr/>
        </p:nvSpPr>
        <p:spPr>
          <a:xfrm>
            <a:off x="261257" y="4062894"/>
            <a:ext cx="8716488" cy="2016000"/>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lvl="1"/>
            <a:r>
              <a:rPr lang="fr-FR" sz="1400" b="1" dirty="0" smtClean="0"/>
              <a:t>Exemples </a:t>
            </a:r>
            <a:r>
              <a:rPr lang="fr-FR" sz="1400" b="1" dirty="0"/>
              <a:t>: </a:t>
            </a:r>
            <a:endParaRPr lang="fr-FR" sz="1400" b="1" dirty="0" smtClean="0"/>
          </a:p>
          <a:p>
            <a:pPr marL="742950" lvl="1" indent="-285750">
              <a:buFont typeface="Arial" panose="020B0604020202020204" pitchFamily="34" charset="0"/>
              <a:buChar char="•"/>
            </a:pPr>
            <a:r>
              <a:rPr lang="fr-FR" sz="1400" dirty="0" smtClean="0"/>
              <a:t>vous demandez </a:t>
            </a:r>
            <a:r>
              <a:rPr lang="fr-FR" sz="1400" b="1" dirty="0" smtClean="0"/>
              <a:t>une </a:t>
            </a:r>
            <a:r>
              <a:rPr lang="fr-FR" sz="1400" b="1" dirty="0"/>
              <a:t>formation </a:t>
            </a:r>
            <a:r>
              <a:rPr lang="fr-FR" sz="1400" b="1" dirty="0" smtClean="0"/>
              <a:t>au </a:t>
            </a:r>
            <a:r>
              <a:rPr lang="fr-FR" sz="1400" b="1" dirty="0"/>
              <a:t>sein du regroupement d’IFSI </a:t>
            </a:r>
            <a:r>
              <a:rPr lang="fr-FR" sz="1400" dirty="0"/>
              <a:t>porté par </a:t>
            </a:r>
            <a:r>
              <a:rPr lang="fr-FR" sz="1400" dirty="0" smtClean="0"/>
              <a:t>l’Université </a:t>
            </a:r>
            <a:r>
              <a:rPr lang="fr-FR" sz="1400" dirty="0"/>
              <a:t>Bretagne Sud </a:t>
            </a:r>
            <a:r>
              <a:rPr lang="fr-FR" sz="1400" dirty="0" smtClean="0"/>
              <a:t>qui comprend 3 instituts). Cette demande </a:t>
            </a:r>
            <a:r>
              <a:rPr lang="fr-FR" sz="1400" dirty="0"/>
              <a:t>compte pour </a:t>
            </a:r>
            <a:r>
              <a:rPr lang="fr-FR" sz="1400" dirty="0" smtClean="0"/>
              <a:t>1 vœu multiple. Vous choisissez au </a:t>
            </a:r>
            <a:r>
              <a:rPr lang="fr-FR" sz="1400" dirty="0"/>
              <a:t>sein de ce regroupement les </a:t>
            </a:r>
            <a:r>
              <a:rPr lang="fr-FR" sz="1400" dirty="0" smtClean="0"/>
              <a:t>instituts que vous souhaitez parmi les 3 proposés.</a:t>
            </a:r>
          </a:p>
          <a:p>
            <a:pPr marL="742950" lvl="1" indent="-285750">
              <a:buFont typeface="Arial" panose="020B0604020202020204" pitchFamily="34" charset="0"/>
              <a:buChar char="•"/>
            </a:pPr>
            <a:endParaRPr lang="fr-FR" sz="1400" dirty="0" smtClean="0"/>
          </a:p>
          <a:p>
            <a:pPr marL="742950" lvl="1" indent="-285750">
              <a:buFont typeface="Arial" panose="020B0604020202020204" pitchFamily="34" charset="0"/>
              <a:buChar char="•"/>
            </a:pPr>
            <a:r>
              <a:rPr lang="fr-FR" sz="1400" dirty="0" smtClean="0"/>
              <a:t>Vous demandez </a:t>
            </a:r>
            <a:r>
              <a:rPr lang="fr-FR" sz="1400" b="1" dirty="0" smtClean="0"/>
              <a:t>une formation au sein du regroupement de formations d’orthophonie </a:t>
            </a:r>
            <a:r>
              <a:rPr lang="fr-FR" sz="1400" dirty="0" smtClean="0"/>
              <a:t>de Nouvelle Aquitaine qui comprend 3 établissements. </a:t>
            </a:r>
            <a:r>
              <a:rPr lang="fr-FR" sz="1400" dirty="0"/>
              <a:t>Cette demande compte pour 1 vœu multiple. Vous choisissez au sein de ce regroupement les </a:t>
            </a:r>
            <a:r>
              <a:rPr lang="fr-FR" sz="1400" dirty="0" smtClean="0"/>
              <a:t>établissements que </a:t>
            </a:r>
            <a:r>
              <a:rPr lang="fr-FR" sz="1400" dirty="0"/>
              <a:t>vous souhaitez parmi les 3 proposés.</a:t>
            </a:r>
          </a:p>
          <a:p>
            <a:pPr marL="742950" lvl="1" indent="-285750">
              <a:buFont typeface="Arial" panose="020B0604020202020204" pitchFamily="34" charset="0"/>
              <a:buChar char="•"/>
            </a:pPr>
            <a:endParaRPr lang="fr-FR" sz="1400" dirty="0" smtClean="0"/>
          </a:p>
        </p:txBody>
      </p:sp>
    </p:spTree>
    <p:extLst>
      <p:ext uri="{BB962C8B-B14F-4D97-AF65-F5344CB8AC3E}">
        <p14:creationId xmlns:p14="http://schemas.microsoft.com/office/powerpoint/2010/main" xmlns="" val="4139039294"/>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FORMATIONS </a:t>
            </a:r>
            <a:r>
              <a:rPr lang="fr-FR" dirty="0" err="1" smtClean="0"/>
              <a:t>CONCERNéES</a:t>
            </a:r>
            <a:r>
              <a:rPr lang="fr-FR" dirty="0" smtClean="0"/>
              <a:t> </a:t>
            </a:r>
            <a:r>
              <a:rPr lang="fr-FR" dirty="0"/>
              <a:t>PAR LES VŒUX MULTIPLES </a:t>
            </a:r>
            <a:r>
              <a:rPr lang="fr-FR" dirty="0" smtClean="0"/>
              <a:t>(3/3</a:t>
            </a:r>
            <a:r>
              <a:rPr lang="fr-FR" dirty="0"/>
              <a:t>)</a:t>
            </a:r>
          </a:p>
        </p:txBody>
      </p:sp>
      <p:sp>
        <p:nvSpPr>
          <p:cNvPr id="3" name="Espace réservé du texte 2"/>
          <p:cNvSpPr>
            <a:spLocks noGrp="1"/>
          </p:cNvSpPr>
          <p:nvPr>
            <p:ph type="body" sz="quarter" idx="13"/>
          </p:nvPr>
        </p:nvSpPr>
        <p:spPr>
          <a:xfrm>
            <a:off x="426718" y="1209475"/>
            <a:ext cx="8640000" cy="5005917"/>
          </a:xfrm>
        </p:spPr>
        <p:txBody>
          <a:bodyPr>
            <a:normAutofit fontScale="85000" lnSpcReduction="20000"/>
          </a:bodyPr>
          <a:lstStyle/>
          <a:p>
            <a:pPr marL="0" indent="0">
              <a:buNone/>
            </a:pPr>
            <a:r>
              <a:rPr lang="fr-FR" sz="2100" b="1" dirty="0" smtClean="0"/>
              <a:t>Les écoles d’ingénieurs </a:t>
            </a:r>
            <a:r>
              <a:rPr lang="fr-FR" sz="2100" b="1" dirty="0"/>
              <a:t>/</a:t>
            </a:r>
            <a:r>
              <a:rPr lang="fr-FR" sz="2100" b="1" dirty="0" smtClean="0"/>
              <a:t> de commerce et de management qui sont regroupées en réseau et qui recrutent sur concours commun</a:t>
            </a:r>
          </a:p>
          <a:p>
            <a:pPr marL="0" lvl="1">
              <a:lnSpc>
                <a:spcPct val="120000"/>
              </a:lnSpc>
              <a:defRPr/>
            </a:pPr>
            <a:r>
              <a:rPr lang="fr-FR" sz="1900" dirty="0" smtClean="0"/>
              <a:t>Pour demander ces écoles vous formulez </a:t>
            </a:r>
            <a:r>
              <a:rPr lang="fr-FR" sz="1900" dirty="0"/>
              <a:t>un vœu </a:t>
            </a:r>
            <a:r>
              <a:rPr lang="fr-FR" sz="1900" dirty="0" smtClean="0"/>
              <a:t>multiple pour un concours. Chaque école correspond à un sous-vœu et le nombre de sous-vœux est illimité.</a:t>
            </a:r>
            <a:endParaRPr lang="fr-FR" sz="1900" dirty="0"/>
          </a:p>
          <a:p>
            <a:pPr marL="0" indent="0">
              <a:buNone/>
            </a:pPr>
            <a:endParaRPr lang="fr-FR" sz="2100" b="1" dirty="0" smtClean="0"/>
          </a:p>
          <a:p>
            <a:pPr marL="0" indent="0">
              <a:buNone/>
            </a:pPr>
            <a:r>
              <a:rPr lang="fr-FR" sz="2100" b="1" dirty="0" smtClean="0"/>
              <a:t>Le réseau des 7 Sciences Po/IEP </a:t>
            </a:r>
            <a:r>
              <a:rPr lang="fr-FR" sz="2100" b="1" dirty="0"/>
              <a:t>qui sont regroupées en réseau et </a:t>
            </a:r>
            <a:r>
              <a:rPr lang="fr-FR" sz="2100" b="1" dirty="0" smtClean="0"/>
              <a:t>qui recrutent sur concours commun (Aix, Lille, Lyon, Rennes, St Germain-en-Laye, Strasbourg, Toulouse)</a:t>
            </a:r>
          </a:p>
          <a:p>
            <a:pPr marL="0" lvl="1">
              <a:lnSpc>
                <a:spcPct val="120000"/>
              </a:lnSpc>
              <a:defRPr/>
            </a:pPr>
            <a:r>
              <a:rPr lang="fr-FR" sz="1900" dirty="0"/>
              <a:t>Pour demander ces </a:t>
            </a:r>
            <a:r>
              <a:rPr lang="fr-FR" sz="1900" dirty="0" smtClean="0"/>
              <a:t>IEP, vous </a:t>
            </a:r>
            <a:r>
              <a:rPr lang="fr-FR" sz="1900" dirty="0"/>
              <a:t>formulez un vœu multiple pour </a:t>
            </a:r>
            <a:r>
              <a:rPr lang="fr-FR" sz="1900" dirty="0" smtClean="0"/>
              <a:t>le concours commun (constitué d’épreuves écrites). </a:t>
            </a:r>
            <a:r>
              <a:rPr lang="fr-FR" sz="1900" dirty="0"/>
              <a:t>Chaque </a:t>
            </a:r>
            <a:r>
              <a:rPr lang="fr-FR" sz="1900" dirty="0" smtClean="0"/>
              <a:t>IEP correspond </a:t>
            </a:r>
            <a:r>
              <a:rPr lang="fr-FR" sz="1900" dirty="0"/>
              <a:t>à un sous-vœu et le nombre de sous-vœux est illimité.</a:t>
            </a:r>
          </a:p>
          <a:p>
            <a:pPr marL="0" indent="0">
              <a:buNone/>
            </a:pPr>
            <a:endParaRPr lang="fr-FR" sz="2100" b="1" dirty="0" smtClean="0"/>
          </a:p>
          <a:p>
            <a:pPr marL="0" indent="0">
              <a:buNone/>
            </a:pPr>
            <a:r>
              <a:rPr lang="fr-FR" sz="2100" b="1" dirty="0" smtClean="0"/>
              <a:t>Les EFTS (établissements de formation en travail social) sont regroupés par diplôme d’Etat à l’échelle nationale</a:t>
            </a:r>
          </a:p>
          <a:p>
            <a:pPr marL="0" lvl="1">
              <a:lnSpc>
                <a:spcPct val="120000"/>
              </a:lnSpc>
              <a:defRPr/>
            </a:pPr>
            <a:r>
              <a:rPr lang="fr-FR" sz="1900" dirty="0"/>
              <a:t>Pour demander </a:t>
            </a:r>
            <a:r>
              <a:rPr lang="fr-FR" sz="1900" dirty="0" smtClean="0"/>
              <a:t>un EFTS, </a:t>
            </a:r>
            <a:r>
              <a:rPr lang="fr-FR" sz="1900" dirty="0"/>
              <a:t>vous formulez un vœu multiple </a:t>
            </a:r>
            <a:r>
              <a:rPr lang="fr-FR" sz="1900" dirty="0" smtClean="0"/>
              <a:t>par DE. Chaque EFTS </a:t>
            </a:r>
            <a:r>
              <a:rPr lang="fr-FR" sz="1900" dirty="0"/>
              <a:t>correspond à un sous-vœu et le nombre de sous-vœux est illimité.</a:t>
            </a:r>
          </a:p>
          <a:p>
            <a:pPr marL="0" indent="0">
              <a:buNone/>
            </a:pPr>
            <a:endParaRPr lang="fr-FR" sz="2100" b="1" dirty="0" smtClean="0"/>
          </a:p>
          <a:p>
            <a:pPr marL="0" indent="0">
              <a:buNone/>
            </a:pPr>
            <a:r>
              <a:rPr lang="fr-FR" sz="2100" b="1" dirty="0" smtClean="0"/>
              <a:t>Les parcours spécifiques « accès santé » en Ile-de-France </a:t>
            </a:r>
            <a:r>
              <a:rPr lang="fr-FR" sz="2100" b="1" dirty="0"/>
              <a:t>sont regroupés </a:t>
            </a:r>
            <a:r>
              <a:rPr lang="fr-FR" sz="2100" b="1" dirty="0" smtClean="0"/>
              <a:t>à l’échelle régionale</a:t>
            </a:r>
          </a:p>
          <a:p>
            <a:pPr marL="0" lvl="1">
              <a:lnSpc>
                <a:spcPct val="120000"/>
              </a:lnSpc>
              <a:defRPr/>
            </a:pPr>
            <a:r>
              <a:rPr lang="fr-FR" sz="1900" dirty="0"/>
              <a:t>Pour demander un </a:t>
            </a:r>
            <a:r>
              <a:rPr lang="fr-FR" sz="1900" dirty="0" smtClean="0"/>
              <a:t>PASS en IDF, </a:t>
            </a:r>
            <a:r>
              <a:rPr lang="fr-FR" sz="1900" dirty="0"/>
              <a:t>vous formulez un vœu </a:t>
            </a:r>
            <a:r>
              <a:rPr lang="fr-FR" sz="1900" dirty="0" smtClean="0"/>
              <a:t>multiple. Chacune des 7 UFR médicales de la région correspond </a:t>
            </a:r>
            <a:r>
              <a:rPr lang="fr-FR" sz="1900" dirty="0"/>
              <a:t>à un sous-vœu et le nombre de sous-vœux est illimité.</a:t>
            </a:r>
          </a:p>
          <a:p>
            <a:pPr marL="0" indent="0">
              <a:buNone/>
            </a:pPr>
            <a:endParaRPr lang="fr-FR" sz="1900" b="1" dirty="0" smtClean="0"/>
          </a:p>
          <a:p>
            <a:pPr marL="0" indent="0">
              <a:buNone/>
            </a:pPr>
            <a:endParaRPr lang="fr-FR" sz="1900" b="1" dirty="0" smtClean="0"/>
          </a:p>
          <a:p>
            <a:pPr marL="0" indent="0">
              <a:buNone/>
            </a:pPr>
            <a:endParaRPr lang="fr-FR" sz="1900" b="1" dirty="0" smtClean="0"/>
          </a:p>
          <a:p>
            <a:pPr marL="0" indent="0">
              <a:buNone/>
            </a:pPr>
            <a:endParaRPr lang="fr-FR" sz="1600" dirty="0" smtClean="0"/>
          </a:p>
          <a:p>
            <a:pPr marL="0" indent="0">
              <a:buNone/>
            </a:pP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27</a:t>
            </a:fld>
            <a:endParaRPr lang="fr-FR" dirty="0"/>
          </a:p>
        </p:txBody>
      </p:sp>
    </p:spTree>
    <p:extLst>
      <p:ext uri="{BB962C8B-B14F-4D97-AF65-F5344CB8AC3E}">
        <p14:creationId xmlns:p14="http://schemas.microsoft.com/office/powerpoint/2010/main" xmlns="" val="2668041634"/>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466725" y="365126"/>
            <a:ext cx="7886700" cy="758824"/>
          </a:xfrm>
        </p:spPr>
        <p:txBody>
          <a:bodyPr/>
          <a:lstStyle/>
          <a:p>
            <a:r>
              <a:rPr lang="fr-FR" dirty="0" smtClean="0"/>
              <a:t>Plus de formations en apprentissage</a:t>
            </a:r>
            <a:endParaRPr lang="fr-FR" dirty="0"/>
          </a:p>
        </p:txBody>
      </p:sp>
      <p:sp>
        <p:nvSpPr>
          <p:cNvPr id="3" name="Espace réservé du numéro de diapositive 2"/>
          <p:cNvSpPr>
            <a:spLocks noGrp="1"/>
          </p:cNvSpPr>
          <p:nvPr>
            <p:ph type="sldNum" sz="quarter" idx="4"/>
          </p:nvPr>
        </p:nvSpPr>
        <p:spPr/>
        <p:txBody>
          <a:bodyPr/>
          <a:lstStyle/>
          <a:p>
            <a:fld id="{C6B7B3CB-E3BA-F74C-AB76-86EFC5843CD6}" type="slidenum">
              <a:rPr lang="fr-FR" smtClean="0"/>
              <a:pPr/>
              <a:t>28</a:t>
            </a:fld>
            <a:endParaRPr lang="fr-FR" dirty="0"/>
          </a:p>
        </p:txBody>
      </p:sp>
      <p:sp>
        <p:nvSpPr>
          <p:cNvPr id="4" name="Espace réservé du texte 2"/>
          <p:cNvSpPr txBox="1">
            <a:spLocks/>
          </p:cNvSpPr>
          <p:nvPr/>
        </p:nvSpPr>
        <p:spPr>
          <a:xfrm>
            <a:off x="426718" y="1456660"/>
            <a:ext cx="8640000" cy="4671008"/>
          </a:xfrm>
          <a:prstGeom prst="rect">
            <a:avLst/>
          </a:prstGeom>
        </p:spPr>
        <p:txBody>
          <a:bodyPr>
            <a:normAutofit fontScale="70000" lnSpcReduction="20000"/>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pPr>
            <a:r>
              <a:rPr lang="fr-FR" sz="2200" b="1" dirty="0" smtClean="0"/>
              <a:t>La plateforme Parcoursup offre en 2020 plus de possibilités de faire des vœux pour des formations en apprentissage  : </a:t>
            </a:r>
          </a:p>
          <a:p>
            <a:pPr marL="0" indent="0">
              <a:buFont typeface="Lucida Grande"/>
              <a:buNone/>
            </a:pPr>
            <a:endParaRPr lang="fr-FR" sz="1100" b="1" dirty="0" smtClean="0"/>
          </a:p>
          <a:p>
            <a:pPr marL="0" lvl="1">
              <a:lnSpc>
                <a:spcPct val="110000"/>
              </a:lnSpc>
              <a:defRPr/>
            </a:pPr>
            <a:r>
              <a:rPr lang="fr-FR" sz="1900" b="1" dirty="0">
                <a:solidFill>
                  <a:srgbClr val="F28E65"/>
                </a:solidFill>
              </a:rPr>
              <a:t>L’apprentissage est une modalité de formation en alternance,</a:t>
            </a:r>
            <a:r>
              <a:rPr lang="fr-FR" sz="1600" dirty="0"/>
              <a:t> </a:t>
            </a:r>
            <a:r>
              <a:rPr lang="fr-FR" sz="1800" dirty="0"/>
              <a:t>associant une formation pratique chez un employeur et une formation théorique dispensée dans un centre de formation d’apprentis (CFA</a:t>
            </a:r>
            <a:r>
              <a:rPr lang="fr-FR" sz="1800" dirty="0" smtClean="0"/>
              <a:t>). </a:t>
            </a:r>
            <a:r>
              <a:rPr lang="fr-FR" sz="1800" dirty="0"/>
              <a:t>L’apprenti est à la fois salarié auprès d’un employeur et apprenti étudiant des métiers. Il est lié à l’employeur par un contrat d’apprentissage et perçoit une </a:t>
            </a:r>
            <a:r>
              <a:rPr lang="fr-FR" sz="1800" dirty="0" smtClean="0"/>
              <a:t>rémunération.</a:t>
            </a:r>
            <a:endParaRPr lang="fr-FR" sz="1800" dirty="0"/>
          </a:p>
          <a:p>
            <a:pPr marL="0" lvl="1">
              <a:lnSpc>
                <a:spcPct val="110000"/>
              </a:lnSpc>
              <a:defRPr/>
            </a:pPr>
            <a:endParaRPr lang="fr-FR" sz="1600" dirty="0"/>
          </a:p>
          <a:p>
            <a:r>
              <a:rPr lang="fr-FR" sz="1900" b="1" dirty="0">
                <a:solidFill>
                  <a:srgbClr val="F28E65"/>
                </a:solidFill>
              </a:rPr>
              <a:t>Pour trouver les formations en apprentissage sur Parcoursup</a:t>
            </a:r>
            <a:r>
              <a:rPr lang="fr-FR" sz="1800" b="1" dirty="0">
                <a:solidFill>
                  <a:srgbClr val="F28E65"/>
                </a:solidFill>
              </a:rPr>
              <a:t>, </a:t>
            </a:r>
            <a:r>
              <a:rPr lang="fr-FR" sz="1800" dirty="0"/>
              <a:t>il suffit d’aller dans le moteur de recherche de formations et de cocher le filtre « Formations en apprentissage » dans la catégorie « Apprentissage </a:t>
            </a:r>
            <a:r>
              <a:rPr lang="fr-FR" sz="1800" dirty="0" smtClean="0"/>
              <a:t>».</a:t>
            </a:r>
            <a:r>
              <a:rPr lang="fr-FR" sz="1200" b="1" dirty="0"/>
              <a:t> </a:t>
            </a:r>
            <a:r>
              <a:rPr lang="fr-FR" sz="1900" dirty="0"/>
              <a:t>Les vœux en apprentissage apparaîtront dans le dossier du lycéen dans une liste distincte de celle des vœux formulés pour des formations sous statut d’étudiant.</a:t>
            </a:r>
          </a:p>
          <a:p>
            <a:endParaRPr lang="fr-FR" sz="1800" b="1" dirty="0" smtClean="0">
              <a:solidFill>
                <a:srgbClr val="F28E65"/>
              </a:solidFill>
            </a:endParaRPr>
          </a:p>
          <a:p>
            <a:r>
              <a:rPr lang="fr-FR" sz="1800" b="1" dirty="0" smtClean="0">
                <a:solidFill>
                  <a:srgbClr val="F28E65"/>
                </a:solidFill>
              </a:rPr>
              <a:t>Il </a:t>
            </a:r>
            <a:r>
              <a:rPr lang="fr-FR" sz="1800" b="1" dirty="0">
                <a:solidFill>
                  <a:srgbClr val="F28E65"/>
                </a:solidFill>
              </a:rPr>
              <a:t>est possible de formuler jusqu’à 10 vœux en apprentissage, en plus des 10 vœux autorisés pour des formations sous statut d’étudiant.</a:t>
            </a:r>
            <a:r>
              <a:rPr lang="fr-FR" dirty="0"/>
              <a:t> Le lycéen ne classe pas ses vœux et peut demander des formations en apprentissage situées dans n’importe quelle académie</a:t>
            </a:r>
            <a:endParaRPr lang="fr-FR" sz="1600" dirty="0"/>
          </a:p>
          <a:p>
            <a:pPr marL="0" lvl="1" indent="0">
              <a:lnSpc>
                <a:spcPct val="110000"/>
              </a:lnSpc>
              <a:buFont typeface="Arial-ItalicMT" charset="0"/>
              <a:buNone/>
              <a:defRPr/>
            </a:pPr>
            <a:endParaRPr lang="fr-FR" sz="1700" dirty="0" smtClean="0"/>
          </a:p>
          <a:p>
            <a:r>
              <a:rPr lang="fr-FR" sz="1800" b="1" dirty="0" smtClean="0">
                <a:solidFill>
                  <a:srgbClr val="F28E65"/>
                </a:solidFill>
              </a:rPr>
              <a:t>Comme </a:t>
            </a:r>
            <a:r>
              <a:rPr lang="fr-FR" sz="1800" b="1" dirty="0">
                <a:solidFill>
                  <a:srgbClr val="F28E65"/>
                </a:solidFill>
              </a:rPr>
              <a:t>pour les autres formations, la saisie des vœux pour des formations en apprentissage est possible à partir du 22 janvier 2020. </a:t>
            </a:r>
            <a:r>
              <a:rPr lang="fr-FR" dirty="0"/>
              <a:t>En revanche, les établissements qui proposent ces formations pouvant décider d’effectuer un recrutement au fil de l’eau et donc d’autoriser la saisie des vœux au-delà du 12 mars (dans certains cas jusqu’au 11 septembre 2020), la date-limite de saisie des vœux varie donc selon les choix des établissements. Les éventuelles extensions sont indiquées dans la fiche de présentation de la formation</a:t>
            </a:r>
            <a:r>
              <a:rPr lang="fr-FR" dirty="0" smtClean="0"/>
              <a:t>.</a:t>
            </a:r>
          </a:p>
          <a:p>
            <a:endParaRPr lang="fr-FR" sz="1600" dirty="0"/>
          </a:p>
          <a:p>
            <a:r>
              <a:rPr lang="fr-FR" dirty="0"/>
              <a:t> </a:t>
            </a:r>
            <a:r>
              <a:rPr lang="fr-FR" b="1" dirty="0"/>
              <a:t>Pour plus d’informations, retrouver, dès le 22 janvier 2020, le tuto « Comment formuler ses vœux en apprentissage », sur </a:t>
            </a:r>
            <a:r>
              <a:rPr lang="fr-FR" b="1" u="sng" dirty="0">
                <a:hlinkClick r:id="rId2"/>
              </a:rPr>
              <a:t>parcoursup.fr</a:t>
            </a:r>
            <a:r>
              <a:rPr lang="fr-FR" b="1" dirty="0"/>
              <a:t>. </a:t>
            </a:r>
            <a:endParaRPr lang="fr-FR" dirty="0"/>
          </a:p>
          <a:p>
            <a:endParaRPr lang="fr-FR" dirty="0"/>
          </a:p>
        </p:txBody>
      </p:sp>
    </p:spTree>
    <p:extLst>
      <p:ext uri="{BB962C8B-B14F-4D97-AF65-F5344CB8AC3E}">
        <p14:creationId xmlns:p14="http://schemas.microsoft.com/office/powerpoint/2010/main" xmlns="" val="1677221709"/>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3528" y="318420"/>
            <a:ext cx="7886700" cy="758581"/>
          </a:xfrm>
        </p:spPr>
        <p:txBody>
          <a:bodyPr>
            <a:normAutofit/>
          </a:bodyPr>
          <a:lstStyle/>
          <a:p>
            <a:r>
              <a:rPr lang="fr-FR" sz="2600" dirty="0" smtClean="0"/>
              <a:t>Questionnaires DROIT &amp; SCIENCES : A quoi ça sert ?</a:t>
            </a:r>
            <a:endParaRPr lang="fr-FR" sz="2600" dirty="0"/>
          </a:p>
        </p:txBody>
      </p:sp>
      <p:sp>
        <p:nvSpPr>
          <p:cNvPr id="3" name="Espace réservé du numéro de diapositive 2"/>
          <p:cNvSpPr>
            <a:spLocks noGrp="1"/>
          </p:cNvSpPr>
          <p:nvPr>
            <p:ph type="sldNum" sz="quarter" idx="4"/>
          </p:nvPr>
        </p:nvSpPr>
        <p:spPr/>
        <p:txBody>
          <a:bodyPr/>
          <a:lstStyle/>
          <a:p>
            <a:fld id="{C6B7B3CB-E3BA-F74C-AB76-86EFC5843CD6}" type="slidenum">
              <a:rPr lang="fr-FR" smtClean="0"/>
              <a:pPr/>
              <a:t>29</a:t>
            </a:fld>
            <a:endParaRPr lang="fr-FR" dirty="0"/>
          </a:p>
        </p:txBody>
      </p:sp>
      <p:sp>
        <p:nvSpPr>
          <p:cNvPr id="4" name="Espace réservé du texte 2"/>
          <p:cNvSpPr txBox="1">
            <a:spLocks/>
          </p:cNvSpPr>
          <p:nvPr/>
        </p:nvSpPr>
        <p:spPr>
          <a:xfrm>
            <a:off x="513528" y="1303439"/>
            <a:ext cx="8159932" cy="4827730"/>
          </a:xfrm>
          <a:prstGeom prst="rect">
            <a:avLst/>
          </a:prstGeom>
        </p:spPr>
        <p:txBody>
          <a:bodyPr>
            <a:noAutofit/>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defRPr/>
            </a:pPr>
            <a:r>
              <a:rPr lang="fr-FR" sz="1800" b="1" dirty="0" smtClean="0"/>
              <a:t>Des questionnaires d’auto-évaluation pour aider les candidats dans leur réflexion :</a:t>
            </a:r>
          </a:p>
          <a:p>
            <a:pPr marL="0" indent="0">
              <a:buFont typeface="Lucida Grande"/>
              <a:buNone/>
              <a:defRPr/>
            </a:pPr>
            <a:endParaRPr lang="fr-FR" sz="1600" dirty="0" smtClean="0"/>
          </a:p>
          <a:p>
            <a:pPr>
              <a:defRPr/>
            </a:pPr>
            <a:r>
              <a:rPr lang="fr-FR" sz="1600" dirty="0"/>
              <a:t>Ces questionnaires concernent uniquement les candidats qui souhaitent postuler en </a:t>
            </a:r>
            <a:r>
              <a:rPr lang="fr-FR" sz="1600" b="1" dirty="0">
                <a:solidFill>
                  <a:srgbClr val="F28E65"/>
                </a:solidFill>
              </a:rPr>
              <a:t>licence de D</a:t>
            </a:r>
            <a:r>
              <a:rPr lang="fr-FR" sz="1600" b="1" dirty="0" smtClean="0">
                <a:solidFill>
                  <a:srgbClr val="F28E65"/>
                </a:solidFill>
              </a:rPr>
              <a:t>roit </a:t>
            </a:r>
            <a:r>
              <a:rPr lang="fr-FR" sz="1600" b="1" dirty="0">
                <a:solidFill>
                  <a:srgbClr val="F28E65"/>
                </a:solidFill>
              </a:rPr>
              <a:t>ou dans l’une des 14 licences scientifiques proposées sur </a:t>
            </a:r>
            <a:r>
              <a:rPr lang="fr-FR" sz="1600" b="1" dirty="0" smtClean="0">
                <a:solidFill>
                  <a:srgbClr val="F28E65"/>
                </a:solidFill>
              </a:rPr>
              <a:t>Parcoursup</a:t>
            </a:r>
          </a:p>
          <a:p>
            <a:pPr>
              <a:defRPr/>
            </a:pPr>
            <a:endParaRPr lang="fr-FR" sz="1600" b="1" dirty="0">
              <a:solidFill>
                <a:srgbClr val="F28E65"/>
              </a:solidFill>
            </a:endParaRPr>
          </a:p>
          <a:p>
            <a:pPr>
              <a:defRPr/>
            </a:pPr>
            <a:r>
              <a:rPr lang="fr-FR" sz="1600" dirty="0" smtClean="0"/>
              <a:t>Ils aident les candidats à </a:t>
            </a:r>
            <a:r>
              <a:rPr lang="fr-FR" sz="1600" dirty="0"/>
              <a:t>avoir un premier aperçu des types de connaissances et de compétences à mobiliser </a:t>
            </a:r>
            <a:r>
              <a:rPr lang="fr-FR" sz="1600" dirty="0" smtClean="0"/>
              <a:t>dans la formation demandée.</a:t>
            </a:r>
            <a:r>
              <a:rPr lang="fr-FR" sz="1600" dirty="0"/>
              <a:t> </a:t>
            </a:r>
            <a:endParaRPr lang="fr-FR" sz="1600" dirty="0" smtClean="0"/>
          </a:p>
          <a:p>
            <a:pPr marL="0" indent="0">
              <a:buNone/>
              <a:defRPr/>
            </a:pPr>
            <a:endParaRPr lang="fr-FR" sz="1600" dirty="0" smtClean="0"/>
          </a:p>
          <a:p>
            <a:pPr>
              <a:defRPr/>
            </a:pPr>
            <a:r>
              <a:rPr lang="fr-FR" sz="1600" dirty="0" smtClean="0"/>
              <a:t>Les </a:t>
            </a:r>
            <a:r>
              <a:rPr lang="fr-FR" sz="1600" dirty="0"/>
              <a:t>résultats </a:t>
            </a:r>
            <a:r>
              <a:rPr lang="fr-FR" sz="1600" dirty="0" smtClean="0"/>
              <a:t>n'appartiennent </a:t>
            </a:r>
            <a:r>
              <a:rPr lang="fr-FR" sz="1600" dirty="0"/>
              <a:t>qu’au seul </a:t>
            </a:r>
            <a:r>
              <a:rPr lang="fr-FR" sz="1600" dirty="0" smtClean="0"/>
              <a:t>candidat. </a:t>
            </a:r>
            <a:r>
              <a:rPr lang="fr-FR" sz="1600" b="1" dirty="0">
                <a:solidFill>
                  <a:srgbClr val="F28E65"/>
                </a:solidFill>
              </a:rPr>
              <a:t>Ils ne sont en aucun cas transmis aux universités</a:t>
            </a:r>
            <a:r>
              <a:rPr lang="fr-FR" sz="1600" b="1" dirty="0" smtClean="0">
                <a:solidFill>
                  <a:srgbClr val="F28E65"/>
                </a:solidFill>
              </a:rPr>
              <a:t>.</a:t>
            </a:r>
          </a:p>
          <a:p>
            <a:pPr marL="0" indent="0">
              <a:buNone/>
              <a:defRPr/>
            </a:pPr>
            <a:endParaRPr lang="fr-FR" sz="1600" b="1" dirty="0" smtClean="0"/>
          </a:p>
          <a:p>
            <a:pPr>
              <a:defRPr/>
            </a:pPr>
            <a:r>
              <a:rPr lang="fr-FR" sz="1600" b="1" dirty="0">
                <a:solidFill>
                  <a:srgbClr val="F28E65"/>
                </a:solidFill>
              </a:rPr>
              <a:t>Chaque candidat concerné </a:t>
            </a:r>
            <a:r>
              <a:rPr lang="fr-FR" sz="1600" b="1" dirty="0" smtClean="0">
                <a:solidFill>
                  <a:srgbClr val="F28E65"/>
                </a:solidFill>
              </a:rPr>
              <a:t>doit obligatoirement répondre au </a:t>
            </a:r>
            <a:r>
              <a:rPr lang="fr-FR" sz="1600" b="1" dirty="0">
                <a:solidFill>
                  <a:srgbClr val="F28E65"/>
                </a:solidFill>
              </a:rPr>
              <a:t>questionnaire correspondant à la formation de son </a:t>
            </a:r>
            <a:r>
              <a:rPr lang="fr-FR" sz="1600" b="1" dirty="0" smtClean="0">
                <a:solidFill>
                  <a:srgbClr val="F28E65"/>
                </a:solidFill>
              </a:rPr>
              <a:t>choix : </a:t>
            </a:r>
          </a:p>
          <a:p>
            <a:pPr lvl="1">
              <a:defRPr/>
            </a:pPr>
            <a:r>
              <a:rPr lang="fr-FR" sz="1600" b="1" dirty="0" smtClean="0"/>
              <a:t>Accessible </a:t>
            </a:r>
            <a:r>
              <a:rPr lang="fr-FR" sz="1600" b="1" dirty="0"/>
              <a:t>depuis la fiche de formation sur </a:t>
            </a:r>
            <a:r>
              <a:rPr lang="fr-FR" sz="1600" b="1" dirty="0" smtClean="0"/>
              <a:t>Parcoursup </a:t>
            </a:r>
            <a:r>
              <a:rPr lang="fr-FR" sz="1600" dirty="0" smtClean="0"/>
              <a:t>au moment où le lycéen formule son vœu</a:t>
            </a:r>
            <a:endParaRPr lang="fr-FR" sz="1800" dirty="0" smtClean="0"/>
          </a:p>
          <a:p>
            <a:pPr lvl="1">
              <a:defRPr/>
            </a:pPr>
            <a:r>
              <a:rPr lang="fr-FR" sz="1600" b="1" dirty="0"/>
              <a:t>Une </a:t>
            </a:r>
            <a:r>
              <a:rPr lang="fr-FR" sz="1600" b="1" u="sng" dirty="0"/>
              <a:t>attestation à télécharger et à joindre à son dossier avant le 2 </a:t>
            </a:r>
            <a:r>
              <a:rPr lang="fr-FR" sz="1600" b="1" u="sng" dirty="0" smtClean="0"/>
              <a:t>avril 2020  </a:t>
            </a:r>
            <a:r>
              <a:rPr lang="fr-FR" sz="1600" b="1" u="sng" dirty="0"/>
              <a:t>inclus          </a:t>
            </a:r>
          </a:p>
        </p:txBody>
      </p:sp>
    </p:spTree>
    <p:extLst>
      <p:ext uri="{BB962C8B-B14F-4D97-AF65-F5344CB8AC3E}">
        <p14:creationId xmlns:p14="http://schemas.microsoft.com/office/powerpoint/2010/main" xmlns="" val="993140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Parcoursup : les objectifs </a:t>
            </a:r>
            <a:endParaRPr lang="fr-FR" dirty="0"/>
          </a:p>
        </p:txBody>
      </p:sp>
      <p:sp>
        <p:nvSpPr>
          <p:cNvPr id="3" name="Espace réservé du texte 2"/>
          <p:cNvSpPr>
            <a:spLocks noGrp="1"/>
          </p:cNvSpPr>
          <p:nvPr>
            <p:ph type="body" sz="quarter" idx="13"/>
          </p:nvPr>
        </p:nvSpPr>
        <p:spPr/>
        <p:txBody>
          <a:bodyPr>
            <a:normAutofit lnSpcReduction="10000"/>
          </a:bodyPr>
          <a:lstStyle/>
          <a:p>
            <a:pPr>
              <a:defRPr/>
            </a:pPr>
            <a:r>
              <a:rPr lang="fr-FR" sz="2800" b="1" dirty="0" smtClean="0">
                <a:solidFill>
                  <a:srgbClr val="F28E65"/>
                </a:solidFill>
              </a:rPr>
              <a:t> Renforcer l’accompagnement à l’orientation pour aider </a:t>
            </a:r>
            <a:r>
              <a:rPr lang="fr-FR" sz="2800" b="1" dirty="0">
                <a:solidFill>
                  <a:srgbClr val="F28E65"/>
                </a:solidFill>
              </a:rPr>
              <a:t>les </a:t>
            </a:r>
            <a:r>
              <a:rPr lang="fr-FR" sz="2800" b="1" dirty="0" smtClean="0">
                <a:solidFill>
                  <a:srgbClr val="F28E65"/>
                </a:solidFill>
              </a:rPr>
              <a:t>lycéens </a:t>
            </a:r>
            <a:r>
              <a:rPr lang="fr-FR" sz="2800" dirty="0" smtClean="0"/>
              <a:t>de terminale à construire leur projet d’études</a:t>
            </a:r>
          </a:p>
          <a:p>
            <a:pPr marL="0" indent="0">
              <a:buNone/>
              <a:defRPr/>
            </a:pPr>
            <a:r>
              <a:rPr lang="fr-FR" sz="2800" dirty="0"/>
              <a:t> </a:t>
            </a:r>
            <a:r>
              <a:rPr lang="fr-FR" sz="2800" dirty="0" smtClean="0"/>
              <a:t>  </a:t>
            </a:r>
            <a:endParaRPr lang="fr-FR" sz="2800" dirty="0"/>
          </a:p>
          <a:p>
            <a:pPr>
              <a:defRPr/>
            </a:pPr>
            <a:r>
              <a:rPr lang="fr-FR" sz="2800" b="1" dirty="0" smtClean="0">
                <a:solidFill>
                  <a:srgbClr val="F28E65"/>
                </a:solidFill>
              </a:rPr>
              <a:t> Favoriser la mobilité sociale et géographique </a:t>
            </a:r>
            <a:r>
              <a:rPr lang="fr-FR" sz="2800" dirty="0" smtClean="0"/>
              <a:t>dans l’enseignement supérieur</a:t>
            </a:r>
          </a:p>
          <a:p>
            <a:pPr marL="0" indent="0">
              <a:buNone/>
              <a:defRPr/>
            </a:pPr>
            <a:endParaRPr lang="fr-FR" sz="2800" dirty="0" smtClean="0"/>
          </a:p>
          <a:p>
            <a:pPr>
              <a:defRPr/>
            </a:pPr>
            <a:r>
              <a:rPr lang="fr-FR" sz="2800" b="1" dirty="0" smtClean="0">
                <a:solidFill>
                  <a:srgbClr val="F28E65"/>
                </a:solidFill>
              </a:rPr>
              <a:t> Améliorer </a:t>
            </a:r>
            <a:r>
              <a:rPr lang="fr-FR" sz="2800" b="1" dirty="0">
                <a:solidFill>
                  <a:srgbClr val="F28E65"/>
                </a:solidFill>
              </a:rPr>
              <a:t>la réussite des </a:t>
            </a:r>
            <a:r>
              <a:rPr lang="fr-FR" sz="2800" b="1" dirty="0" smtClean="0">
                <a:solidFill>
                  <a:srgbClr val="F28E65"/>
                </a:solidFill>
              </a:rPr>
              <a:t>étudiants </a:t>
            </a:r>
            <a:r>
              <a:rPr lang="fr-FR" sz="2800" dirty="0" smtClean="0"/>
              <a:t>grâce à la </a:t>
            </a:r>
            <a:r>
              <a:rPr lang="fr-FR" sz="2800" dirty="0"/>
              <a:t>personnalisation des parcours dans l’enseignement </a:t>
            </a:r>
            <a:r>
              <a:rPr lang="fr-FR" sz="2800" dirty="0" smtClean="0"/>
              <a:t>supérieur </a:t>
            </a:r>
            <a:endParaRPr lang="fr-FR" sz="2800"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a:t>
            </a:fld>
            <a:endParaRPr lang="fr-FR" dirty="0"/>
          </a:p>
        </p:txBody>
      </p:sp>
    </p:spTree>
    <p:extLst>
      <p:ext uri="{BB962C8B-B14F-4D97-AF65-F5344CB8AC3E}">
        <p14:creationId xmlns:p14="http://schemas.microsoft.com/office/powerpoint/2010/main" xmlns="" val="532330628"/>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426718" y="1406042"/>
            <a:ext cx="8424000" cy="4598988"/>
          </a:xfrm>
        </p:spPr>
        <p:txBody>
          <a:bodyPr>
            <a:normAutofit fontScale="32500" lnSpcReduction="20000"/>
          </a:bodyPr>
          <a:lstStyle/>
          <a:p>
            <a:r>
              <a:rPr lang="fr-FR" sz="5500" b="1" dirty="0"/>
              <a:t>Un lycéen peut demander une césure </a:t>
            </a:r>
            <a:r>
              <a:rPr lang="fr-FR" sz="5500" dirty="0"/>
              <a:t>directement après le bac : possibilité de suspendre temporairement une formation </a:t>
            </a:r>
            <a:r>
              <a:rPr lang="fr-FR" sz="5500" dirty="0" smtClean="0"/>
              <a:t>afin </a:t>
            </a:r>
            <a:r>
              <a:rPr lang="fr-FR" sz="5500" dirty="0"/>
              <a:t>d’acquérir une expérience utile pour sa formation ou favoriser son projet (partir à l’étranger, réaliser un projet associatif, </a:t>
            </a:r>
            <a:r>
              <a:rPr lang="fr-FR" sz="5500" dirty="0" smtClean="0"/>
              <a:t>entrepreneurial…)</a:t>
            </a:r>
            <a:endParaRPr lang="fr-FR" sz="2900" dirty="0" smtClean="0"/>
          </a:p>
          <a:p>
            <a:pPr marL="0" indent="0">
              <a:buNone/>
            </a:pPr>
            <a:endParaRPr lang="fr-FR" sz="3100" dirty="0" smtClean="0"/>
          </a:p>
          <a:p>
            <a:pPr lvl="1"/>
            <a:r>
              <a:rPr lang="fr-FR" sz="4900" dirty="0" smtClean="0"/>
              <a:t>Durée la césure : d’un </a:t>
            </a:r>
            <a:r>
              <a:rPr lang="fr-FR" sz="4900" dirty="0"/>
              <a:t>semestre </a:t>
            </a:r>
            <a:r>
              <a:rPr lang="fr-FR" sz="4900" dirty="0" smtClean="0"/>
              <a:t>à </a:t>
            </a:r>
            <a:r>
              <a:rPr lang="fr-FR" sz="4900" dirty="0"/>
              <a:t>une année universitaire </a:t>
            </a:r>
            <a:endParaRPr lang="fr-FR" sz="4900" dirty="0" smtClean="0"/>
          </a:p>
          <a:p>
            <a:pPr lvl="1"/>
            <a:r>
              <a:rPr lang="fr-FR" sz="4900" b="1" dirty="0"/>
              <a:t>D</a:t>
            </a:r>
            <a:r>
              <a:rPr lang="fr-FR" sz="4900" b="1" dirty="0" smtClean="0"/>
              <a:t>emande </a:t>
            </a:r>
            <a:r>
              <a:rPr lang="fr-FR" sz="4900" b="1" dirty="0"/>
              <a:t>de césure </a:t>
            </a:r>
            <a:r>
              <a:rPr lang="fr-FR" sz="4900" b="1" dirty="0" smtClean="0"/>
              <a:t>à faire lors </a:t>
            </a:r>
            <a:r>
              <a:rPr lang="fr-FR" sz="4900" b="1" dirty="0"/>
              <a:t>de la saisie des vœux sur Parcoursup (en cochant la case « césure </a:t>
            </a:r>
            <a:r>
              <a:rPr lang="fr-FR" sz="4900" b="1" dirty="0" smtClean="0"/>
              <a:t>»)</a:t>
            </a:r>
          </a:p>
          <a:p>
            <a:pPr lvl="1"/>
            <a:r>
              <a:rPr lang="fr-FR" sz="4900" dirty="0"/>
              <a:t>L</a:t>
            </a:r>
            <a:r>
              <a:rPr lang="fr-FR" sz="4900" dirty="0" smtClean="0"/>
              <a:t>’établissement prend connaissance de la demande de césure </a:t>
            </a:r>
            <a:r>
              <a:rPr lang="fr-FR" sz="4900" b="1" dirty="0" smtClean="0"/>
              <a:t>uniquement</a:t>
            </a:r>
            <a:r>
              <a:rPr lang="fr-FR" sz="4900" dirty="0" smtClean="0"/>
              <a:t> au </a:t>
            </a:r>
            <a:r>
              <a:rPr lang="fr-FR" sz="4900" dirty="0"/>
              <a:t>moment </a:t>
            </a:r>
            <a:r>
              <a:rPr lang="fr-FR" sz="4900" dirty="0" smtClean="0"/>
              <a:t>où le lycéen effectue son inscription administrative</a:t>
            </a:r>
          </a:p>
          <a:p>
            <a:pPr lvl="1"/>
            <a:r>
              <a:rPr lang="fr-FR" sz="4900" dirty="0"/>
              <a:t>D</a:t>
            </a:r>
            <a:r>
              <a:rPr lang="fr-FR" sz="4900" dirty="0" smtClean="0"/>
              <a:t>ès </a:t>
            </a:r>
            <a:r>
              <a:rPr lang="fr-FR" sz="4900" dirty="0"/>
              <a:t>que le lycéen a accepté </a:t>
            </a:r>
            <a:r>
              <a:rPr lang="fr-FR" sz="4900" dirty="0" smtClean="0"/>
              <a:t>définitivement </a:t>
            </a:r>
            <a:r>
              <a:rPr lang="fr-FR" sz="4900" dirty="0"/>
              <a:t>une proposition d’admission, il contacte la formation pour </a:t>
            </a:r>
            <a:r>
              <a:rPr lang="fr-FR" sz="4900" dirty="0" smtClean="0"/>
              <a:t>savoir comment déposer </a:t>
            </a:r>
            <a:r>
              <a:rPr lang="fr-FR" sz="4900" dirty="0"/>
              <a:t>sa demande de </a:t>
            </a:r>
            <a:r>
              <a:rPr lang="fr-FR" sz="4900" dirty="0" smtClean="0"/>
              <a:t>césure</a:t>
            </a:r>
          </a:p>
          <a:p>
            <a:pPr lvl="1"/>
            <a:r>
              <a:rPr lang="fr-FR" sz="4900" dirty="0"/>
              <a:t>L</a:t>
            </a:r>
            <a:r>
              <a:rPr lang="fr-FR" sz="4900" dirty="0" smtClean="0"/>
              <a:t>a </a:t>
            </a:r>
            <a:r>
              <a:rPr lang="fr-FR" sz="4900" dirty="0"/>
              <a:t>césure n’est pas accordée de droit : une lettre de motivation précisant les objectifs et </a:t>
            </a:r>
            <a:r>
              <a:rPr lang="fr-FR" sz="4900" dirty="0" smtClean="0"/>
              <a:t>le projet envisagés </a:t>
            </a:r>
            <a:r>
              <a:rPr lang="fr-FR" sz="4900" dirty="0"/>
              <a:t>pour cette césure doit être adressée au président ou directeur de l’établissement. </a:t>
            </a:r>
          </a:p>
          <a:p>
            <a:endParaRPr lang="fr-FR" sz="3100" dirty="0" smtClean="0"/>
          </a:p>
          <a:p>
            <a:endParaRPr lang="fr-FR" sz="3100" dirty="0"/>
          </a:p>
          <a:p>
            <a:endParaRPr lang="fr-FR" sz="2900" dirty="0" smtClean="0"/>
          </a:p>
          <a:p>
            <a:pPr marL="0" indent="0">
              <a:buNone/>
              <a:defRPr/>
            </a:pPr>
            <a:endParaRPr lang="fr-FR" sz="5600" dirty="0"/>
          </a:p>
          <a:p>
            <a:pPr marL="0" indent="0">
              <a:buNone/>
              <a:defRPr/>
            </a:pPr>
            <a:r>
              <a:rPr lang="fr-FR" sz="5600" dirty="0" smtClean="0"/>
              <a:t>               </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30</a:t>
            </a:fld>
            <a:endParaRPr lang="fr-FR" dirty="0"/>
          </a:p>
        </p:txBody>
      </p:sp>
      <p:sp>
        <p:nvSpPr>
          <p:cNvPr id="7" name="Titre 1"/>
          <p:cNvSpPr>
            <a:spLocks noGrp="1"/>
          </p:cNvSpPr>
          <p:nvPr>
            <p:ph type="title"/>
          </p:nvPr>
        </p:nvSpPr>
        <p:spPr>
          <a:xfrm>
            <a:off x="426718" y="78381"/>
            <a:ext cx="8159932" cy="1286937"/>
          </a:xfrm>
        </p:spPr>
        <p:txBody>
          <a:bodyPr/>
          <a:lstStyle/>
          <a:p>
            <a:r>
              <a:rPr lang="fr-FR" dirty="0" smtClean="0"/>
              <a:t>La </a:t>
            </a:r>
            <a:r>
              <a:rPr lang="fr-FR" dirty="0" err="1" smtClean="0"/>
              <a:t>DEMande</a:t>
            </a:r>
            <a:r>
              <a:rPr lang="fr-FR" dirty="0" smtClean="0"/>
              <a:t> de </a:t>
            </a:r>
            <a:r>
              <a:rPr lang="fr-FR" dirty="0" err="1" smtClean="0"/>
              <a:t>CéSURE</a:t>
            </a:r>
            <a:r>
              <a:rPr lang="fr-FR" dirty="0" smtClean="0"/>
              <a:t> : mode d’emploi </a:t>
            </a:r>
            <a:endParaRPr lang="fr-FR" dirty="0"/>
          </a:p>
        </p:txBody>
      </p:sp>
      <p:sp>
        <p:nvSpPr>
          <p:cNvPr id="8" name="Rectangle à coins arrondis 7"/>
          <p:cNvSpPr/>
          <p:nvPr/>
        </p:nvSpPr>
        <p:spPr>
          <a:xfrm>
            <a:off x="426718" y="4794738"/>
            <a:ext cx="8375635" cy="1201384"/>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r>
              <a:rPr lang="fr-FR" sz="1600" b="1" dirty="0" smtClean="0"/>
              <a:t>Avantages </a:t>
            </a:r>
            <a:r>
              <a:rPr lang="fr-FR" sz="1600" b="1" dirty="0"/>
              <a:t>de la césure : </a:t>
            </a:r>
          </a:p>
          <a:p>
            <a:pPr marL="285750" indent="-285750">
              <a:buFont typeface="Wingdings" pitchFamily="2" charset="2"/>
              <a:buChar char="Ø"/>
            </a:pPr>
            <a:r>
              <a:rPr lang="fr-FR" sz="1400" dirty="0" smtClean="0"/>
              <a:t>Le candidat peut </a:t>
            </a:r>
            <a:r>
              <a:rPr lang="fr-FR" sz="1400" dirty="0"/>
              <a:t>demander le maintien de </a:t>
            </a:r>
            <a:r>
              <a:rPr lang="fr-FR" sz="1400" dirty="0" smtClean="0"/>
              <a:t>sa bourse </a:t>
            </a:r>
            <a:r>
              <a:rPr lang="fr-FR" sz="1400" dirty="0"/>
              <a:t>pendant la durée de la césure </a:t>
            </a:r>
          </a:p>
          <a:p>
            <a:pPr marL="285750" indent="-285750">
              <a:buFont typeface="Wingdings" pitchFamily="2" charset="2"/>
              <a:buChar char="Ø"/>
            </a:pPr>
            <a:r>
              <a:rPr lang="fr-FR" sz="1400" dirty="0" smtClean="0"/>
              <a:t>Le </a:t>
            </a:r>
            <a:r>
              <a:rPr lang="fr-FR" sz="1400" dirty="0"/>
              <a:t>lycéen est bien inscrit dans la formation </a:t>
            </a:r>
            <a:r>
              <a:rPr lang="fr-FR" sz="1400" dirty="0" smtClean="0"/>
              <a:t>qu’il a acceptée et </a:t>
            </a:r>
            <a:r>
              <a:rPr lang="fr-FR" sz="1400" dirty="0"/>
              <a:t>bénéficie du statut étudiant pendant toute la période de </a:t>
            </a:r>
            <a:r>
              <a:rPr lang="fr-FR" sz="1400" dirty="0" smtClean="0"/>
              <a:t>césure</a:t>
            </a:r>
            <a:endParaRPr lang="fr-FR" sz="1400" dirty="0"/>
          </a:p>
          <a:p>
            <a:pPr marL="285750" indent="-285750">
              <a:buFont typeface="Wingdings" pitchFamily="2" charset="2"/>
              <a:buChar char="Ø"/>
            </a:pPr>
            <a:r>
              <a:rPr lang="fr-FR" sz="1400" dirty="0"/>
              <a:t>I</a:t>
            </a:r>
            <a:r>
              <a:rPr lang="fr-FR" sz="1400" dirty="0" smtClean="0"/>
              <a:t>l </a:t>
            </a:r>
            <a:r>
              <a:rPr lang="fr-FR" sz="1400" dirty="0"/>
              <a:t>a un droit de réintégration ou de réinscription à l’issue de la </a:t>
            </a:r>
            <a:r>
              <a:rPr lang="fr-FR" sz="1400" dirty="0" smtClean="0"/>
              <a:t>césure sans repasser par Parcoursup</a:t>
            </a:r>
            <a:endParaRPr lang="fr-FR" sz="1400" dirty="0"/>
          </a:p>
        </p:txBody>
      </p:sp>
    </p:spTree>
    <p:extLst>
      <p:ext uri="{BB962C8B-B14F-4D97-AF65-F5344CB8AC3E}">
        <p14:creationId xmlns:p14="http://schemas.microsoft.com/office/powerpoint/2010/main" xmlns="" val="1271826021"/>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
          </p:nvPr>
        </p:nvSpPr>
        <p:spPr/>
        <p:txBody>
          <a:bodyPr/>
          <a:lstStyle/>
          <a:p>
            <a:fld id="{C6B7B3CB-E3BA-F74C-AB76-86EFC5843CD6}" type="slidenum">
              <a:rPr lang="fr-FR" smtClean="0"/>
              <a:pPr/>
              <a:t>31</a:t>
            </a:fld>
            <a:endParaRPr lang="fr-FR" dirty="0"/>
          </a:p>
        </p:txBody>
      </p:sp>
      <p:pic>
        <p:nvPicPr>
          <p:cNvPr id="5" name="Imag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06828" y="736600"/>
            <a:ext cx="8730343" cy="5384800"/>
          </a:xfrm>
          <a:prstGeom prst="rect">
            <a:avLst/>
          </a:prstGeom>
        </p:spPr>
      </p:pic>
    </p:spTree>
    <p:extLst>
      <p:ext uri="{BB962C8B-B14F-4D97-AF65-F5344CB8AC3E}">
        <p14:creationId xmlns:p14="http://schemas.microsoft.com/office/powerpoint/2010/main" xmlns="" val="35349633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Finaliser son dossier et confirmer</a:t>
            </a:r>
            <a:br>
              <a:rPr lang="fr-FR" dirty="0" smtClean="0"/>
            </a:br>
            <a:r>
              <a:rPr lang="fr-FR" dirty="0" smtClean="0"/>
              <a:t> ses vœux  </a:t>
            </a:r>
            <a:endParaRPr lang="fr-FR" dirty="0"/>
          </a:p>
        </p:txBody>
      </p:sp>
      <p:sp>
        <p:nvSpPr>
          <p:cNvPr id="3" name="Espace réservé du texte 2"/>
          <p:cNvSpPr>
            <a:spLocks noGrp="1"/>
          </p:cNvSpPr>
          <p:nvPr>
            <p:ph type="body" sz="quarter" idx="13"/>
          </p:nvPr>
        </p:nvSpPr>
        <p:spPr>
          <a:xfrm>
            <a:off x="487415" y="1303439"/>
            <a:ext cx="8159932" cy="4598988"/>
          </a:xfrm>
        </p:spPr>
        <p:txBody>
          <a:bodyPr>
            <a:normAutofit fontScale="40000" lnSpcReduction="20000"/>
          </a:bodyPr>
          <a:lstStyle/>
          <a:p>
            <a:pPr marL="0" indent="0">
              <a:buNone/>
              <a:defRPr/>
            </a:pPr>
            <a:r>
              <a:rPr lang="fr-FR" sz="7200" b="1" dirty="0"/>
              <a:t>Pour que les vœux saisis deviennent définitifs sur Parcoursup, les lycéens doivent </a:t>
            </a:r>
            <a:r>
              <a:rPr lang="fr-FR" sz="7200" b="1" dirty="0" smtClean="0"/>
              <a:t>obligatoirement :</a:t>
            </a:r>
          </a:p>
          <a:p>
            <a:pPr marL="0" indent="0">
              <a:buNone/>
              <a:defRPr/>
            </a:pPr>
            <a:endParaRPr lang="fr-FR" sz="5000" dirty="0"/>
          </a:p>
          <a:p>
            <a:pPr>
              <a:defRPr/>
            </a:pPr>
            <a:r>
              <a:rPr lang="fr-FR" sz="6400" b="1" dirty="0" smtClean="0">
                <a:solidFill>
                  <a:srgbClr val="F28E65"/>
                </a:solidFill>
              </a:rPr>
              <a:t> Compléter </a:t>
            </a:r>
            <a:r>
              <a:rPr lang="fr-FR" sz="6400" b="1" dirty="0">
                <a:solidFill>
                  <a:srgbClr val="F28E65"/>
                </a:solidFill>
              </a:rPr>
              <a:t>leur </a:t>
            </a:r>
            <a:r>
              <a:rPr lang="fr-FR" sz="6400" b="1" dirty="0" smtClean="0">
                <a:solidFill>
                  <a:srgbClr val="F28E65"/>
                </a:solidFill>
              </a:rPr>
              <a:t>dossier </a:t>
            </a:r>
            <a:r>
              <a:rPr lang="fr-FR" sz="6400" b="1" dirty="0">
                <a:solidFill>
                  <a:srgbClr val="F28E65"/>
                </a:solidFill>
              </a:rPr>
              <a:t>: </a:t>
            </a:r>
            <a:r>
              <a:rPr lang="fr-FR" sz="6400" dirty="0"/>
              <a:t>saisie du projet de formation </a:t>
            </a:r>
            <a:r>
              <a:rPr lang="fr-FR" sz="6400" dirty="0" smtClean="0"/>
              <a:t>motivé pour chaque vœu formulé, de la rubrique « préférence et autres projets » et des éventuelles pièces complémentaires demandées par certaines formations </a:t>
            </a:r>
          </a:p>
          <a:p>
            <a:pPr marL="0" indent="0">
              <a:buNone/>
              <a:defRPr/>
            </a:pPr>
            <a:endParaRPr lang="fr-FR" sz="3700" dirty="0" smtClean="0"/>
          </a:p>
          <a:p>
            <a:pPr>
              <a:defRPr/>
            </a:pPr>
            <a:r>
              <a:rPr lang="fr-FR" sz="6400" b="1" dirty="0" smtClean="0">
                <a:solidFill>
                  <a:srgbClr val="F28E65"/>
                </a:solidFill>
              </a:rPr>
              <a:t> Confirmer chacun de leurs vœux</a:t>
            </a:r>
            <a:endParaRPr lang="fr-FR" sz="6400" b="1" dirty="0">
              <a:solidFill>
                <a:srgbClr val="F28E65"/>
              </a:solidFill>
            </a:endParaRPr>
          </a:p>
          <a:p>
            <a:pPr marL="0" indent="0">
              <a:buNone/>
              <a:defRPr/>
            </a:pPr>
            <a:r>
              <a:rPr lang="fr-FR" sz="3100" dirty="0"/>
              <a:t> </a:t>
            </a:r>
            <a:endParaRPr lang="fr-FR" sz="5600" dirty="0"/>
          </a:p>
          <a:p>
            <a:pPr marL="0" indent="0">
              <a:buNone/>
              <a:defRPr/>
            </a:pPr>
            <a:r>
              <a:rPr lang="fr-FR" sz="5600" dirty="0" smtClean="0"/>
              <a:t>               </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32</a:t>
            </a:fld>
            <a:endParaRPr lang="fr-FR" dirty="0"/>
          </a:p>
        </p:txBody>
      </p:sp>
      <p:sp>
        <p:nvSpPr>
          <p:cNvPr id="5" name="Rectangle à coins arrondis 4"/>
          <p:cNvSpPr/>
          <p:nvPr/>
        </p:nvSpPr>
        <p:spPr>
          <a:xfrm>
            <a:off x="265211" y="4709526"/>
            <a:ext cx="8604000" cy="936000"/>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2000" b="1" dirty="0">
                <a:solidFill>
                  <a:schemeClr val="bg1"/>
                </a:solidFill>
              </a:rPr>
              <a:t>Si un vœu n’est pas confirmé avant le 2 avril </a:t>
            </a:r>
            <a:r>
              <a:rPr lang="fr-FR" sz="2000" b="1" dirty="0" smtClean="0">
                <a:solidFill>
                  <a:schemeClr val="bg1"/>
                </a:solidFill>
              </a:rPr>
              <a:t>2020 (23h59- </a:t>
            </a:r>
            <a:r>
              <a:rPr lang="fr-FR" sz="2000" b="1" dirty="0">
                <a:solidFill>
                  <a:schemeClr val="bg1"/>
                </a:solidFill>
              </a:rPr>
              <a:t>heure de Paris), </a:t>
            </a:r>
            <a:endParaRPr lang="fr-FR" sz="2000" b="1" dirty="0" smtClean="0">
              <a:solidFill>
                <a:schemeClr val="bg1"/>
              </a:solidFill>
            </a:endParaRPr>
          </a:p>
          <a:p>
            <a:pPr algn="ctr">
              <a:defRPr/>
            </a:pPr>
            <a:r>
              <a:rPr lang="fr-FR" sz="2000" b="1" dirty="0" smtClean="0">
                <a:solidFill>
                  <a:schemeClr val="bg1"/>
                </a:solidFill>
              </a:rPr>
              <a:t>le </a:t>
            </a:r>
            <a:r>
              <a:rPr lang="fr-FR" sz="2000" b="1" dirty="0">
                <a:solidFill>
                  <a:schemeClr val="bg1"/>
                </a:solidFill>
              </a:rPr>
              <a:t>vœu ne sera pas examiné par la </a:t>
            </a:r>
            <a:r>
              <a:rPr lang="fr-FR" sz="2000" b="1" dirty="0" smtClean="0">
                <a:solidFill>
                  <a:schemeClr val="bg1"/>
                </a:solidFill>
              </a:rPr>
              <a:t>formation</a:t>
            </a:r>
            <a:endParaRPr lang="fr-FR" sz="2000" b="1" dirty="0">
              <a:solidFill>
                <a:schemeClr val="bg1"/>
              </a:solidFill>
            </a:endParaRPr>
          </a:p>
        </p:txBody>
      </p:sp>
      <p:sp>
        <p:nvSpPr>
          <p:cNvPr id="6" name="Ellipse 5"/>
          <p:cNvSpPr/>
          <p:nvPr/>
        </p:nvSpPr>
        <p:spPr>
          <a:xfrm rot="606903">
            <a:off x="7121523" y="330398"/>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Jusqu’au </a:t>
            </a:r>
          </a:p>
          <a:p>
            <a:pPr algn="ctr" fontAlgn="auto">
              <a:spcBef>
                <a:spcPts val="0"/>
              </a:spcBef>
              <a:spcAft>
                <a:spcPts val="0"/>
              </a:spcAft>
              <a:defRPr/>
            </a:pPr>
            <a:r>
              <a:rPr lang="fr-FR" sz="1600" b="1" dirty="0" smtClean="0"/>
              <a:t>2 avril inclus</a:t>
            </a:r>
            <a:endParaRPr lang="fr-FR" sz="1600" b="1" dirty="0"/>
          </a:p>
        </p:txBody>
      </p:sp>
    </p:spTree>
    <p:extLst>
      <p:ext uri="{BB962C8B-B14F-4D97-AF65-F5344CB8AC3E}">
        <p14:creationId xmlns:p14="http://schemas.microsoft.com/office/powerpoint/2010/main" xmlns="" val="28237324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3349" y="296884"/>
            <a:ext cx="8260234" cy="819397"/>
          </a:xfrm>
        </p:spPr>
        <p:txBody>
          <a:bodyPr>
            <a:normAutofit/>
          </a:bodyPr>
          <a:lstStyle/>
          <a:p>
            <a:r>
              <a:rPr lang="fr-FR" sz="2800" dirty="0" smtClean="0"/>
              <a:t>LA rubrique </a:t>
            </a:r>
            <a:r>
              <a:rPr lang="fr-FR" sz="2800" dirty="0"/>
              <a:t>«Activités et </a:t>
            </a:r>
            <a:r>
              <a:rPr lang="fr-FR" sz="2800" dirty="0" smtClean="0"/>
              <a:t>centres d’intérêts»</a:t>
            </a:r>
            <a:endParaRPr lang="fr-FR" sz="2800" dirty="0"/>
          </a:p>
        </p:txBody>
      </p:sp>
      <p:sp>
        <p:nvSpPr>
          <p:cNvPr id="3" name="Espace réservé du numéro de diapositive 2"/>
          <p:cNvSpPr>
            <a:spLocks noGrp="1"/>
          </p:cNvSpPr>
          <p:nvPr>
            <p:ph type="sldNum" sz="quarter" idx="4"/>
          </p:nvPr>
        </p:nvSpPr>
        <p:spPr/>
        <p:txBody>
          <a:bodyPr/>
          <a:lstStyle/>
          <a:p>
            <a:fld id="{C6B7B3CB-E3BA-F74C-AB76-86EFC5843CD6}" type="slidenum">
              <a:rPr lang="fr-FR" smtClean="0">
                <a:solidFill>
                  <a:prstClr val="white"/>
                </a:solidFill>
              </a:rPr>
              <a:pPr/>
              <a:t>33</a:t>
            </a:fld>
            <a:endParaRPr lang="fr-FR" dirty="0">
              <a:solidFill>
                <a:prstClr val="white"/>
              </a:solidFill>
            </a:endParaRPr>
          </a:p>
        </p:txBody>
      </p:sp>
      <p:sp>
        <p:nvSpPr>
          <p:cNvPr id="4" name="Espace réservé du texte 2"/>
          <p:cNvSpPr txBox="1">
            <a:spLocks/>
          </p:cNvSpPr>
          <p:nvPr/>
        </p:nvSpPr>
        <p:spPr>
          <a:xfrm>
            <a:off x="453349" y="1906555"/>
            <a:ext cx="8159932" cy="4393871"/>
          </a:xfrm>
          <a:prstGeom prst="rect">
            <a:avLst/>
          </a:prstGeom>
        </p:spPr>
        <p:txBody>
          <a:bodyPr>
            <a:normAutofit fontScale="40000" lnSpcReduction="20000"/>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pPr>
            <a:r>
              <a:rPr lang="fr-FR" sz="5100" b="1" dirty="0"/>
              <a:t>Cette rubrique </a:t>
            </a:r>
            <a:r>
              <a:rPr lang="fr-FR" sz="5100" b="1" dirty="0" smtClean="0"/>
              <a:t>permet au </a:t>
            </a:r>
            <a:r>
              <a:rPr lang="fr-FR" sz="5100" b="1" dirty="0"/>
              <a:t>candidat de renseigner des informations </a:t>
            </a:r>
            <a:r>
              <a:rPr lang="fr-FR" sz="5100" b="1" dirty="0" smtClean="0"/>
              <a:t>qui ne sont pas liées à sa scolarité et qu’il souhaite </a:t>
            </a:r>
            <a:r>
              <a:rPr lang="fr-FR" sz="5100" b="1" dirty="0"/>
              <a:t>porter à la connaissance des formations qui vont étudier </a:t>
            </a:r>
            <a:r>
              <a:rPr lang="fr-FR" sz="5100" b="1" dirty="0" smtClean="0"/>
              <a:t>son dossier</a:t>
            </a:r>
            <a:r>
              <a:rPr lang="fr-FR" sz="5100" b="1" dirty="0"/>
              <a:t> : </a:t>
            </a:r>
            <a:endParaRPr lang="fr-FR" sz="5100" b="1" dirty="0" smtClean="0"/>
          </a:p>
          <a:p>
            <a:pPr marL="0" indent="0" algn="just">
              <a:buFont typeface="Lucida Grande"/>
              <a:buNone/>
            </a:pPr>
            <a:endParaRPr lang="fr-FR" sz="5100" dirty="0"/>
          </a:p>
          <a:p>
            <a:pPr algn="just"/>
            <a:r>
              <a:rPr lang="fr-FR" sz="5100" dirty="0" smtClean="0"/>
              <a:t> expérience </a:t>
            </a:r>
            <a:r>
              <a:rPr lang="fr-FR" sz="5100" dirty="0"/>
              <a:t>d’encadrement ou d’animation </a:t>
            </a:r>
          </a:p>
          <a:p>
            <a:pPr algn="just"/>
            <a:r>
              <a:rPr lang="fr-FR" sz="5100" dirty="0" smtClean="0"/>
              <a:t> engagement </a:t>
            </a:r>
            <a:r>
              <a:rPr lang="fr-FR" sz="5100" dirty="0"/>
              <a:t>civique, associatif </a:t>
            </a:r>
          </a:p>
          <a:p>
            <a:pPr algn="just"/>
            <a:r>
              <a:rPr lang="fr-FR" sz="5100" dirty="0" smtClean="0"/>
              <a:t> expériences </a:t>
            </a:r>
            <a:r>
              <a:rPr lang="fr-FR" sz="5100" dirty="0"/>
              <a:t>professionnelles ou stages </a:t>
            </a:r>
          </a:p>
          <a:p>
            <a:pPr algn="just"/>
            <a:r>
              <a:rPr lang="fr-FR" sz="5100" dirty="0" smtClean="0"/>
              <a:t> ouverture au monde (pratiques </a:t>
            </a:r>
            <a:r>
              <a:rPr lang="fr-FR" sz="5100" dirty="0"/>
              <a:t>sportives et </a:t>
            </a:r>
            <a:r>
              <a:rPr lang="fr-FR" sz="5100" dirty="0" smtClean="0"/>
              <a:t>culturelles) </a:t>
            </a:r>
          </a:p>
          <a:p>
            <a:pPr marL="0" indent="0" algn="just">
              <a:buFont typeface="Lucida Grande"/>
              <a:buNone/>
            </a:pPr>
            <a:endParaRPr lang="fr-FR" sz="5100" dirty="0" smtClean="0"/>
          </a:p>
          <a:p>
            <a:pPr marL="0" indent="0" algn="just">
              <a:buFont typeface="Lucida Grande"/>
              <a:buNone/>
            </a:pPr>
            <a:r>
              <a:rPr lang="fr-FR" sz="5100" b="1" dirty="0" smtClean="0">
                <a:solidFill>
                  <a:srgbClr val="F28E65"/>
                </a:solidFill>
              </a:rPr>
              <a:t>Cette rubrique est facultative mais c’est un atout supplémentaire pour le lycéen </a:t>
            </a:r>
            <a:r>
              <a:rPr lang="fr-FR" sz="5100" dirty="0" smtClean="0"/>
              <a:t>: elle permet de se démarquer</a:t>
            </a:r>
            <a:r>
              <a:rPr lang="fr-FR" sz="5100" dirty="0"/>
              <a:t>, de parler davantage de soi et </a:t>
            </a:r>
            <a:r>
              <a:rPr lang="fr-FR" sz="5100" dirty="0" smtClean="0"/>
              <a:t>de mettre </a:t>
            </a:r>
            <a:r>
              <a:rPr lang="fr-FR" sz="5100" dirty="0"/>
              <a:t>en avant des </a:t>
            </a:r>
            <a:r>
              <a:rPr lang="fr-FR" sz="5100" dirty="0" smtClean="0"/>
              <a:t>qualités, compétences ou expériences </a:t>
            </a:r>
            <a:r>
              <a:rPr lang="fr-FR" sz="5100" dirty="0"/>
              <a:t>qui ne transparaissent pas dans les bulletins scolaires</a:t>
            </a:r>
            <a:r>
              <a:rPr lang="fr-FR" sz="5100" dirty="0" smtClean="0"/>
              <a:t>.</a:t>
            </a:r>
          </a:p>
          <a:p>
            <a:pPr marL="0" indent="0" algn="just">
              <a:buFont typeface="Lucida Grande"/>
              <a:buNone/>
            </a:pPr>
            <a:endParaRPr lang="fr-FR" sz="5100" dirty="0"/>
          </a:p>
          <a:p>
            <a:pPr marL="0" indent="0">
              <a:buFont typeface="Lucida Grande"/>
              <a:buNone/>
              <a:defRPr/>
            </a:pPr>
            <a:r>
              <a:rPr lang="fr-FR" sz="5600" dirty="0" smtClean="0"/>
              <a:t>                 </a:t>
            </a:r>
          </a:p>
        </p:txBody>
      </p:sp>
      <p:sp>
        <p:nvSpPr>
          <p:cNvPr id="6" name="Ellipse 5"/>
          <p:cNvSpPr/>
          <p:nvPr/>
        </p:nvSpPr>
        <p:spPr>
          <a:xfrm rot="606903">
            <a:off x="7227853" y="913824"/>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600" b="1" dirty="0" smtClean="0">
                <a:solidFill>
                  <a:prstClr val="white"/>
                </a:solidFill>
              </a:rPr>
              <a:t>Jusqu’au </a:t>
            </a:r>
          </a:p>
          <a:p>
            <a:pPr algn="ctr">
              <a:defRPr/>
            </a:pPr>
            <a:r>
              <a:rPr lang="fr-FR" sz="1600" b="1" dirty="0" smtClean="0">
                <a:solidFill>
                  <a:prstClr val="white"/>
                </a:solidFill>
              </a:rPr>
              <a:t>2 avril inclus</a:t>
            </a:r>
            <a:endParaRPr lang="fr-FR" sz="1600" b="1" dirty="0">
              <a:solidFill>
                <a:prstClr val="white"/>
              </a:solidFill>
            </a:endParaRPr>
          </a:p>
        </p:txBody>
      </p:sp>
    </p:spTree>
    <p:extLst>
      <p:ext uri="{BB962C8B-B14F-4D97-AF65-F5344CB8AC3E}">
        <p14:creationId xmlns:p14="http://schemas.microsoft.com/office/powerpoint/2010/main" xmlns="" val="7068044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
          </p:nvPr>
        </p:nvSpPr>
        <p:spPr/>
        <p:txBody>
          <a:bodyPr/>
          <a:lstStyle/>
          <a:p>
            <a:fld id="{C6B7B3CB-E3BA-F74C-AB76-86EFC5843CD6}" type="slidenum">
              <a:rPr lang="fr-FR" smtClean="0">
                <a:solidFill>
                  <a:prstClr val="white"/>
                </a:solidFill>
              </a:rPr>
              <a:pPr/>
              <a:t>34</a:t>
            </a:fld>
            <a:endParaRPr lang="fr-FR" dirty="0">
              <a:solidFill>
                <a:prstClr val="white"/>
              </a:solidFill>
            </a:endParaRPr>
          </a:p>
        </p:txBody>
      </p:sp>
      <p:sp>
        <p:nvSpPr>
          <p:cNvPr id="4" name="Titre 1"/>
          <p:cNvSpPr>
            <a:spLocks noGrp="1"/>
          </p:cNvSpPr>
          <p:nvPr>
            <p:ph type="title"/>
          </p:nvPr>
        </p:nvSpPr>
        <p:spPr>
          <a:xfrm>
            <a:off x="426718" y="78381"/>
            <a:ext cx="8159932" cy="1286937"/>
          </a:xfrm>
        </p:spPr>
        <p:txBody>
          <a:bodyPr>
            <a:normAutofit/>
          </a:bodyPr>
          <a:lstStyle/>
          <a:p>
            <a:r>
              <a:rPr lang="fr-FR" sz="2800" dirty="0" smtClean="0"/>
              <a:t>LA rubrique « préférence et autres projets »</a:t>
            </a:r>
            <a:endParaRPr lang="fr-FR" sz="2800" dirty="0"/>
          </a:p>
        </p:txBody>
      </p:sp>
      <p:sp>
        <p:nvSpPr>
          <p:cNvPr id="5" name="Espace réservé du texte 2"/>
          <p:cNvSpPr txBox="1">
            <a:spLocks/>
          </p:cNvSpPr>
          <p:nvPr/>
        </p:nvSpPr>
        <p:spPr>
          <a:xfrm>
            <a:off x="513528" y="1641776"/>
            <a:ext cx="8159932" cy="4312468"/>
          </a:xfrm>
          <a:prstGeom prst="rect">
            <a:avLst/>
          </a:prstGeom>
        </p:spPr>
        <p:txBody>
          <a:bodyPr>
            <a:noAutofit/>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defRPr/>
            </a:pPr>
            <a:r>
              <a:rPr lang="fr-FR" sz="1800" b="1" dirty="0" smtClean="0">
                <a:solidFill>
                  <a:srgbClr val="F28E65"/>
                </a:solidFill>
              </a:rPr>
              <a:t>Cette rubrique est composée de 2 parties  distinctes qui doivent obligatoirement être renseignées pour finaliser le dossier candidat : </a:t>
            </a:r>
          </a:p>
          <a:p>
            <a:pPr marL="0" indent="0">
              <a:buFont typeface="Lucida Grande"/>
              <a:buNone/>
              <a:defRPr/>
            </a:pPr>
            <a:endParaRPr lang="fr-FR" sz="1400" b="1" dirty="0">
              <a:solidFill>
                <a:srgbClr val="F28E65"/>
              </a:solidFill>
            </a:endParaRPr>
          </a:p>
          <a:p>
            <a:pPr>
              <a:buFontTx/>
              <a:buChar char="-"/>
              <a:defRPr/>
            </a:pPr>
            <a:r>
              <a:rPr lang="fr-FR" sz="1800" dirty="0" smtClean="0"/>
              <a:t>Une </a:t>
            </a:r>
            <a:r>
              <a:rPr lang="fr-FR" sz="1800" dirty="0"/>
              <a:t>partie où le candidat doit exprimer en quelques phrases ses préférences entre les vœux formulés </a:t>
            </a:r>
            <a:r>
              <a:rPr lang="fr-FR" sz="1800" dirty="0" smtClean="0"/>
              <a:t>ou </a:t>
            </a:r>
            <a:r>
              <a:rPr lang="fr-FR" sz="1800" dirty="0"/>
              <a:t>pour un domaine particulier. Ces informations </a:t>
            </a:r>
            <a:r>
              <a:rPr lang="fr-FR" sz="1800" dirty="0" smtClean="0"/>
              <a:t>seront très utiles pour les </a:t>
            </a:r>
            <a:r>
              <a:rPr lang="fr-FR" sz="1800" dirty="0"/>
              <a:t>commissions </a:t>
            </a:r>
            <a:r>
              <a:rPr lang="fr-FR" sz="1800" dirty="0" smtClean="0"/>
              <a:t>académiques qui à partir de début juillet accompagnent les candidats qui n’ont pas reçu de proposition  d’admission durant la phase d’admission. </a:t>
            </a:r>
          </a:p>
          <a:p>
            <a:pPr marL="0" indent="0">
              <a:buFont typeface="Lucida Grande"/>
              <a:buNone/>
              <a:defRPr/>
            </a:pPr>
            <a:endParaRPr lang="fr-FR" sz="1400" dirty="0"/>
          </a:p>
          <a:p>
            <a:pPr>
              <a:buFontTx/>
              <a:buChar char="-"/>
              <a:defRPr/>
            </a:pPr>
            <a:r>
              <a:rPr lang="fr-FR" sz="1800" dirty="0" smtClean="0"/>
              <a:t>Une seconde partie où le candidat doit indiquer s’il a formulé ou envisage de formuler des vœux dans des formations hors Parcoursup. Il doit également préciser s’il a des projets professionnels ou personnels, en dehors de la plateforme. </a:t>
            </a:r>
          </a:p>
          <a:p>
            <a:pPr>
              <a:buFontTx/>
              <a:buChar char="-"/>
              <a:defRPr/>
            </a:pPr>
            <a:endParaRPr lang="fr-FR" sz="1400" b="1" dirty="0"/>
          </a:p>
          <a:p>
            <a:pPr marL="0" indent="0">
              <a:buFont typeface="Lucida Grande"/>
              <a:buNone/>
              <a:defRPr/>
            </a:pPr>
            <a:r>
              <a:rPr lang="fr-FR" sz="1800" b="1" u="sng" dirty="0" smtClean="0"/>
              <a:t>IMPORTANT : ces informations sont confidentielles </a:t>
            </a:r>
            <a:r>
              <a:rPr lang="fr-FR" sz="1800" b="1" u="sng" dirty="0"/>
              <a:t>et ne </a:t>
            </a:r>
            <a:r>
              <a:rPr lang="fr-FR" sz="1800" b="1" u="sng" dirty="0" smtClean="0"/>
              <a:t>sont donc pas transmises </a:t>
            </a:r>
            <a:r>
              <a:rPr lang="fr-FR" sz="1800" b="1" u="sng" dirty="0"/>
              <a:t>aux formations. </a:t>
            </a:r>
            <a:r>
              <a:rPr lang="fr-FR" sz="1800" b="1" u="sng" dirty="0" smtClean="0"/>
              <a:t>Elles permettent simplement de </a:t>
            </a:r>
            <a:r>
              <a:rPr lang="fr-FR" sz="1800" b="1" u="sng" dirty="0"/>
              <a:t>mieux suivre les candidats durant la procédure et de mieux </a:t>
            </a:r>
            <a:r>
              <a:rPr lang="fr-FR" sz="1800" b="1" u="sng" dirty="0" smtClean="0"/>
              <a:t>analyser leurs motivations et besoins.</a:t>
            </a:r>
          </a:p>
        </p:txBody>
      </p:sp>
      <p:sp>
        <p:nvSpPr>
          <p:cNvPr id="7" name="Ellipse 6"/>
          <p:cNvSpPr/>
          <p:nvPr/>
        </p:nvSpPr>
        <p:spPr>
          <a:xfrm rot="606903">
            <a:off x="7227853" y="881925"/>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600" b="1" dirty="0" smtClean="0">
                <a:solidFill>
                  <a:prstClr val="white"/>
                </a:solidFill>
              </a:rPr>
              <a:t>Jusqu’au </a:t>
            </a:r>
          </a:p>
          <a:p>
            <a:pPr algn="ctr">
              <a:defRPr/>
            </a:pPr>
            <a:r>
              <a:rPr lang="fr-FR" sz="1600" b="1" dirty="0" smtClean="0">
                <a:solidFill>
                  <a:prstClr val="white"/>
                </a:solidFill>
              </a:rPr>
              <a:t>2 avril inclus</a:t>
            </a:r>
            <a:endParaRPr lang="fr-FR" sz="1600" b="1" dirty="0">
              <a:solidFill>
                <a:prstClr val="white"/>
              </a:solidFill>
            </a:endParaRPr>
          </a:p>
        </p:txBody>
      </p:sp>
    </p:spTree>
    <p:extLst>
      <p:ext uri="{BB962C8B-B14F-4D97-AF65-F5344CB8AC3E}">
        <p14:creationId xmlns:p14="http://schemas.microsoft.com/office/powerpoint/2010/main" xmlns="" val="20451342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426718" y="1406042"/>
            <a:ext cx="8424000" cy="4598988"/>
          </a:xfrm>
        </p:spPr>
        <p:txBody>
          <a:bodyPr>
            <a:normAutofit/>
          </a:bodyPr>
          <a:lstStyle/>
          <a:p>
            <a:pPr>
              <a:buFont typeface="Arial" panose="020B0604020202020204" pitchFamily="34" charset="0"/>
              <a:buChar char="•"/>
              <a:defRPr/>
            </a:pPr>
            <a:r>
              <a:rPr lang="fr-FR" sz="2200" dirty="0"/>
              <a:t>Le 2ème conseil de classe examine les vœux de chaque élève avec </a:t>
            </a:r>
            <a:r>
              <a:rPr lang="fr-FR" sz="2200" b="1" dirty="0">
                <a:solidFill>
                  <a:srgbClr val="F28E65"/>
                </a:solidFill>
              </a:rPr>
              <a:t>bienveillance et confiance </a:t>
            </a:r>
            <a:r>
              <a:rPr lang="fr-FR" sz="2200" dirty="0"/>
              <a:t>dans le potentiel de chacun. </a:t>
            </a:r>
            <a:endParaRPr lang="fr-FR" sz="2200" dirty="0" smtClean="0"/>
          </a:p>
          <a:p>
            <a:pPr>
              <a:buFont typeface="Arial" panose="020B0604020202020204" pitchFamily="34" charset="0"/>
              <a:buChar char="•"/>
              <a:defRPr/>
            </a:pPr>
            <a:endParaRPr lang="fr-FR" sz="800" dirty="0"/>
          </a:p>
          <a:p>
            <a:pPr>
              <a:buFont typeface="Arial" panose="020B0604020202020204" pitchFamily="34" charset="0"/>
              <a:buChar char="•"/>
              <a:defRPr/>
            </a:pPr>
            <a:r>
              <a:rPr lang="fr-FR" sz="2200" dirty="0" smtClean="0"/>
              <a:t> Pour </a:t>
            </a:r>
            <a:r>
              <a:rPr lang="fr-FR" sz="2200" dirty="0"/>
              <a:t>chaque vœu saisi par </a:t>
            </a:r>
            <a:r>
              <a:rPr lang="fr-FR" sz="2200" dirty="0" smtClean="0"/>
              <a:t>l’élève, via la </a:t>
            </a:r>
            <a:r>
              <a:rPr lang="fr-FR" sz="2200" b="1" dirty="0" smtClean="0">
                <a:solidFill>
                  <a:srgbClr val="F28E65"/>
                </a:solidFill>
              </a:rPr>
              <a:t>fiche </a:t>
            </a:r>
            <a:r>
              <a:rPr lang="fr-FR" sz="2200" b="1" dirty="0">
                <a:solidFill>
                  <a:srgbClr val="F28E65"/>
                </a:solidFill>
              </a:rPr>
              <a:t>Avenir</a:t>
            </a:r>
            <a:r>
              <a:rPr lang="fr-FR" sz="2200" dirty="0"/>
              <a:t> transmise par la plateforme à chaque formation choisie par l’élève : </a:t>
            </a:r>
            <a:endParaRPr lang="fr-FR" sz="2200" dirty="0" smtClean="0"/>
          </a:p>
          <a:p>
            <a:pPr lvl="1">
              <a:buFont typeface="Arial" panose="020B0604020202020204" pitchFamily="34" charset="0"/>
              <a:buChar char="•"/>
              <a:defRPr/>
            </a:pPr>
            <a:r>
              <a:rPr lang="fr-FR" sz="1800" dirty="0" smtClean="0"/>
              <a:t>le professeur principal donne un avis sur ses compétences transversales</a:t>
            </a:r>
          </a:p>
          <a:p>
            <a:pPr lvl="1">
              <a:buFont typeface="Arial" panose="020B0604020202020204" pitchFamily="34" charset="0"/>
              <a:buChar char="•"/>
              <a:defRPr/>
            </a:pPr>
            <a:r>
              <a:rPr lang="fr-FR" sz="1800" dirty="0" smtClean="0"/>
              <a:t>le </a:t>
            </a:r>
            <a:r>
              <a:rPr lang="fr-FR" sz="1800" dirty="0"/>
              <a:t>proviseur donne un avis sur la capacité à réussir de </a:t>
            </a:r>
            <a:r>
              <a:rPr lang="fr-FR" sz="1800" dirty="0" smtClean="0"/>
              <a:t>l'élève</a:t>
            </a:r>
          </a:p>
          <a:p>
            <a:pPr lvl="1">
              <a:buFont typeface="Arial" panose="020B0604020202020204" pitchFamily="34" charset="0"/>
              <a:buChar char="•"/>
              <a:defRPr/>
            </a:pPr>
            <a:endParaRPr lang="fr-FR" sz="1000" dirty="0" smtClean="0"/>
          </a:p>
          <a:p>
            <a:pPr>
              <a:buFont typeface="Arial" panose="020B0604020202020204" pitchFamily="34" charset="0"/>
              <a:buChar char="•"/>
              <a:defRPr/>
            </a:pPr>
            <a:r>
              <a:rPr lang="fr-FR" sz="2200" dirty="0" smtClean="0"/>
              <a:t>La fiche Avenir associée à chaque vœu est consultable par le lycéen dans son dossier </a:t>
            </a:r>
            <a:r>
              <a:rPr lang="fr-FR" sz="2200" b="1" dirty="0" smtClean="0"/>
              <a:t>à partir du 19 mai 2020</a:t>
            </a:r>
            <a:endParaRPr lang="fr-FR" sz="2200" b="1" dirty="0"/>
          </a:p>
          <a:p>
            <a:pPr marL="0" indent="0">
              <a:buNone/>
              <a:defRPr/>
            </a:pPr>
            <a:r>
              <a:rPr lang="fr-FR" sz="5600" dirty="0" smtClean="0"/>
              <a:t>              </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35</a:t>
            </a:fld>
            <a:endParaRPr lang="fr-FR" dirty="0"/>
          </a:p>
        </p:txBody>
      </p:sp>
      <p:sp>
        <p:nvSpPr>
          <p:cNvPr id="5" name="Rectangle à coins arrondis 4"/>
          <p:cNvSpPr/>
          <p:nvPr/>
        </p:nvSpPr>
        <p:spPr>
          <a:xfrm>
            <a:off x="426718" y="4673346"/>
            <a:ext cx="8316000" cy="1480531"/>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600" b="1" dirty="0" smtClean="0"/>
              <a:t>La fiche Avenir comprend pour chaque vœu :</a:t>
            </a:r>
            <a:endParaRPr lang="fr-FR" sz="1600" b="1" dirty="0"/>
          </a:p>
          <a:p>
            <a:pPr marL="285750" indent="-285750" fontAlgn="auto">
              <a:spcBef>
                <a:spcPts val="0"/>
              </a:spcBef>
              <a:spcAft>
                <a:spcPts val="0"/>
              </a:spcAft>
              <a:buFont typeface="Arial" panose="020B0604020202020204" pitchFamily="34" charset="0"/>
              <a:buChar char="•"/>
              <a:defRPr/>
            </a:pPr>
            <a:r>
              <a:rPr lang="fr-FR" sz="1600" dirty="0"/>
              <a:t>les notes de l’élève (moyennes de terminale, appréciation des professeurs par discipline, positionnement dans la </a:t>
            </a:r>
            <a:r>
              <a:rPr lang="fr-FR" sz="1600" dirty="0" smtClean="0"/>
              <a:t>classe)</a:t>
            </a:r>
          </a:p>
          <a:p>
            <a:pPr marL="285750" indent="-285750" fontAlgn="auto">
              <a:spcBef>
                <a:spcPts val="0"/>
              </a:spcBef>
              <a:spcAft>
                <a:spcPts val="0"/>
              </a:spcAft>
              <a:buFont typeface="Arial" panose="020B0604020202020204" pitchFamily="34" charset="0"/>
              <a:buChar char="•"/>
              <a:defRPr/>
            </a:pPr>
            <a:r>
              <a:rPr lang="fr-FR" sz="1600" dirty="0" smtClean="0"/>
              <a:t>Les appréciations complémentaires du </a:t>
            </a:r>
            <a:r>
              <a:rPr lang="fr-FR" sz="1600" dirty="0"/>
              <a:t>professeur </a:t>
            </a:r>
            <a:r>
              <a:rPr lang="fr-FR" sz="1600" dirty="0" smtClean="0"/>
              <a:t>principal</a:t>
            </a:r>
          </a:p>
          <a:p>
            <a:pPr marL="285750" indent="-285750" fontAlgn="auto">
              <a:spcBef>
                <a:spcPts val="0"/>
              </a:spcBef>
              <a:spcAft>
                <a:spcPts val="0"/>
              </a:spcAft>
              <a:buFont typeface="Arial" panose="020B0604020202020204" pitchFamily="34" charset="0"/>
              <a:buChar char="•"/>
              <a:defRPr/>
            </a:pPr>
            <a:r>
              <a:rPr lang="fr-FR" sz="1600" dirty="0" smtClean="0"/>
              <a:t>l’avis </a:t>
            </a:r>
            <a:r>
              <a:rPr lang="fr-FR" sz="1600" dirty="0"/>
              <a:t>du chef </a:t>
            </a:r>
            <a:r>
              <a:rPr lang="fr-FR" sz="1600" dirty="0" smtClean="0"/>
              <a:t>d’établissement</a:t>
            </a:r>
            <a:endParaRPr lang="fr-FR" sz="1600" dirty="0"/>
          </a:p>
        </p:txBody>
      </p:sp>
      <p:sp>
        <p:nvSpPr>
          <p:cNvPr id="7" name="Titre 1"/>
          <p:cNvSpPr>
            <a:spLocks noGrp="1"/>
          </p:cNvSpPr>
          <p:nvPr>
            <p:ph type="title"/>
          </p:nvPr>
        </p:nvSpPr>
        <p:spPr>
          <a:xfrm>
            <a:off x="426718" y="78381"/>
            <a:ext cx="8159932" cy="1286937"/>
          </a:xfrm>
        </p:spPr>
        <p:txBody>
          <a:bodyPr/>
          <a:lstStyle/>
          <a:p>
            <a:r>
              <a:rPr lang="fr-FR" dirty="0" smtClean="0"/>
              <a:t>L’examen du conseil de classe et la fiche avenir  </a:t>
            </a:r>
            <a:endParaRPr lang="fr-FR" dirty="0"/>
          </a:p>
        </p:txBody>
      </p:sp>
    </p:spTree>
    <p:extLst>
      <p:ext uri="{BB962C8B-B14F-4D97-AF65-F5344CB8AC3E}">
        <p14:creationId xmlns:p14="http://schemas.microsoft.com/office/powerpoint/2010/main" xmlns="" val="511756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44500"/>
            <a:ext cx="7886700" cy="1325563"/>
          </a:xfrm>
        </p:spPr>
        <p:txBody>
          <a:bodyPr/>
          <a:lstStyle/>
          <a:p>
            <a:r>
              <a:rPr lang="fr-FR" dirty="0" smtClean="0"/>
              <a:t>Expérimentation « accès des bacheliers professionnels en STS »</a:t>
            </a:r>
            <a:endParaRPr lang="fr-FR" dirty="0"/>
          </a:p>
        </p:txBody>
      </p:sp>
      <p:sp>
        <p:nvSpPr>
          <p:cNvPr id="3" name="Espace réservé du numéro de diapositive 2"/>
          <p:cNvSpPr>
            <a:spLocks noGrp="1"/>
          </p:cNvSpPr>
          <p:nvPr>
            <p:ph type="sldNum" sz="quarter" idx="4"/>
          </p:nvPr>
        </p:nvSpPr>
        <p:spPr/>
        <p:txBody>
          <a:bodyPr/>
          <a:lstStyle/>
          <a:p>
            <a:fld id="{C6B7B3CB-E3BA-F74C-AB76-86EFC5843CD6}" type="slidenum">
              <a:rPr lang="fr-FR" smtClean="0"/>
              <a:pPr/>
              <a:t>36</a:t>
            </a:fld>
            <a:endParaRPr lang="fr-FR" dirty="0"/>
          </a:p>
        </p:txBody>
      </p:sp>
      <p:sp>
        <p:nvSpPr>
          <p:cNvPr id="5" name="Espace réservé du texte 2"/>
          <p:cNvSpPr txBox="1">
            <a:spLocks/>
          </p:cNvSpPr>
          <p:nvPr/>
        </p:nvSpPr>
        <p:spPr>
          <a:xfrm>
            <a:off x="487415" y="1294164"/>
            <a:ext cx="8159932" cy="4598988"/>
          </a:xfrm>
          <a:prstGeom prst="rect">
            <a:avLst/>
          </a:prstGeom>
        </p:spPr>
        <p:txBody>
          <a:bodyPr>
            <a:normAutofit fontScale="25000" lnSpcReduction="20000"/>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fr-FR" sz="8000" b="1" dirty="0"/>
              <a:t>Une expérimentation </a:t>
            </a:r>
            <a:r>
              <a:rPr lang="fr-FR" sz="8000" b="1" dirty="0">
                <a:solidFill>
                  <a:srgbClr val="F28E65"/>
                </a:solidFill>
              </a:rPr>
              <a:t>au service des bacheliers professionnels pour améliorer leur accès en STS</a:t>
            </a:r>
            <a:r>
              <a:rPr lang="fr-FR" sz="8000" b="1" dirty="0"/>
              <a:t>, filière d’enseignement supérieur dans lesquelles ils réussissent davantage </a:t>
            </a:r>
          </a:p>
          <a:p>
            <a:pPr marL="0" indent="0">
              <a:buNone/>
              <a:defRPr/>
            </a:pPr>
            <a:endParaRPr lang="fr-FR" sz="8000" b="1" dirty="0" smtClean="0"/>
          </a:p>
          <a:p>
            <a:pPr marL="0" indent="0">
              <a:buNone/>
              <a:defRPr/>
            </a:pPr>
            <a:endParaRPr lang="fr-FR" sz="8000" b="1" dirty="0"/>
          </a:p>
          <a:p>
            <a:pPr marL="0" indent="0">
              <a:buNone/>
              <a:defRPr/>
            </a:pPr>
            <a:endParaRPr lang="fr-FR" sz="8000" b="1" dirty="0" smtClean="0"/>
          </a:p>
          <a:p>
            <a:pPr>
              <a:defRPr/>
            </a:pPr>
            <a:r>
              <a:rPr lang="fr-FR" sz="8000" b="1" dirty="0" smtClean="0"/>
              <a:t>Pour </a:t>
            </a:r>
            <a:r>
              <a:rPr lang="fr-FR" sz="8000" b="1" dirty="0"/>
              <a:t>les élèves concernés par </a:t>
            </a:r>
            <a:r>
              <a:rPr lang="fr-FR" sz="8000" b="1" dirty="0" smtClean="0"/>
              <a:t>l’expérimentation qui demandent une </a:t>
            </a:r>
            <a:r>
              <a:rPr lang="fr-FR" sz="8000" b="1" dirty="0"/>
              <a:t>STS, </a:t>
            </a:r>
            <a:r>
              <a:rPr lang="fr-FR" sz="8000" b="1" dirty="0">
                <a:solidFill>
                  <a:srgbClr val="F28E65"/>
                </a:solidFill>
              </a:rPr>
              <a:t>le conseil de classe se prononce sur chaque spécialité </a:t>
            </a:r>
            <a:r>
              <a:rPr lang="fr-FR" sz="8000" b="1" dirty="0" smtClean="0">
                <a:solidFill>
                  <a:srgbClr val="F28E65"/>
                </a:solidFill>
              </a:rPr>
              <a:t>de BTS demandée</a:t>
            </a:r>
          </a:p>
          <a:p>
            <a:pPr>
              <a:defRPr/>
            </a:pPr>
            <a:endParaRPr lang="fr-FR" sz="8000" b="1" dirty="0" smtClean="0"/>
          </a:p>
          <a:p>
            <a:pPr>
              <a:defRPr/>
            </a:pPr>
            <a:endParaRPr lang="fr-FR" sz="8000" b="1" dirty="0" smtClean="0"/>
          </a:p>
          <a:p>
            <a:pPr>
              <a:defRPr/>
            </a:pPr>
            <a:endParaRPr lang="fr-FR" sz="8000" b="1" dirty="0"/>
          </a:p>
          <a:p>
            <a:pPr>
              <a:defRPr/>
            </a:pPr>
            <a:r>
              <a:rPr lang="fr-FR" sz="8000" b="1" dirty="0" smtClean="0"/>
              <a:t>Lorsque le conseil </a:t>
            </a:r>
            <a:r>
              <a:rPr lang="fr-FR" sz="8000" b="1" dirty="0"/>
              <a:t>de classe </a:t>
            </a:r>
            <a:r>
              <a:rPr lang="fr-FR" sz="8000" b="1" dirty="0" smtClean="0"/>
              <a:t>donne un avis favorable sur </a:t>
            </a:r>
            <a:r>
              <a:rPr lang="fr-FR" sz="8000" b="1" dirty="0"/>
              <a:t>l’orientation du </a:t>
            </a:r>
            <a:r>
              <a:rPr lang="fr-FR" sz="8000" b="1" dirty="0" smtClean="0"/>
              <a:t>candidat, </a:t>
            </a:r>
            <a:r>
              <a:rPr lang="fr-FR" sz="8000" b="1" dirty="0" smtClean="0">
                <a:solidFill>
                  <a:srgbClr val="F28E65"/>
                </a:solidFill>
              </a:rPr>
              <a:t>le chef d’établissement  indique dans la fiche Avenir que la capacité de l’élève à réussir est  « très satisfaisante »</a:t>
            </a:r>
          </a:p>
          <a:p>
            <a:pPr marL="0" indent="0">
              <a:buFont typeface="Lucida Grande"/>
              <a:buNone/>
              <a:defRPr/>
            </a:pPr>
            <a:endParaRPr lang="fr-FR" sz="5600" dirty="0" smtClean="0"/>
          </a:p>
          <a:p>
            <a:pPr marL="0" indent="0">
              <a:buFont typeface="Lucida Grande"/>
              <a:buNone/>
              <a:defRPr/>
            </a:pPr>
            <a:r>
              <a:rPr lang="fr-FR" sz="5600" dirty="0" smtClean="0"/>
              <a:t>               </a:t>
            </a:r>
          </a:p>
        </p:txBody>
      </p:sp>
    </p:spTree>
    <p:extLst>
      <p:ext uri="{BB962C8B-B14F-4D97-AF65-F5344CB8AC3E}">
        <p14:creationId xmlns:p14="http://schemas.microsoft.com/office/powerpoint/2010/main" xmlns="" val="3889097553"/>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1095183" y="432172"/>
            <a:ext cx="7781697" cy="2006323"/>
          </a:xfrm>
        </p:spPr>
        <p:txBody>
          <a:bodyPr>
            <a:normAutofit/>
          </a:bodyPr>
          <a:lstStyle/>
          <a:p>
            <a:r>
              <a:rPr lang="fr-FR" dirty="0" smtClean="0"/>
              <a:t>EXAMEN DES VŒUX PAR LES FORMATIONS : LES PRINCIPES</a:t>
            </a:r>
            <a:endParaRPr lang="fr-FR" dirty="0">
              <a:solidFill>
                <a:srgbClr val="3D566E"/>
              </a:solidFill>
            </a:endParaRPr>
          </a:p>
        </p:txBody>
      </p:sp>
      <p:sp>
        <p:nvSpPr>
          <p:cNvPr id="5" name="Espace réservé du numéro de diapositive 4"/>
          <p:cNvSpPr>
            <a:spLocks noGrp="1"/>
          </p:cNvSpPr>
          <p:nvPr>
            <p:ph type="sldNum" sz="quarter" idx="4"/>
          </p:nvPr>
        </p:nvSpPr>
        <p:spPr>
          <a:xfrm>
            <a:off x="8407964" y="6282396"/>
            <a:ext cx="264872" cy="264880"/>
          </a:xfrm>
        </p:spPr>
        <p:txBody>
          <a:bodyPr/>
          <a:lstStyle/>
          <a:p>
            <a:fld id="{C6B7B3CB-E3BA-F74C-AB76-86EFC5843CD6}" type="slidenum">
              <a:rPr lang="fr-FR" smtClean="0">
                <a:solidFill>
                  <a:prstClr val="white"/>
                </a:solidFill>
              </a:rPr>
              <a:pPr/>
              <a:t>37</a:t>
            </a:fld>
            <a:endParaRPr lang="fr-FR" dirty="0">
              <a:solidFill>
                <a:prstClr val="white"/>
              </a:solidFill>
            </a:endParaRPr>
          </a:p>
        </p:txBody>
      </p:sp>
      <p:sp>
        <p:nvSpPr>
          <p:cNvPr id="7" name="Espace réservé du texte 6"/>
          <p:cNvSpPr>
            <a:spLocks noGrp="1"/>
          </p:cNvSpPr>
          <p:nvPr>
            <p:ph type="body" sz="quarter" idx="14"/>
          </p:nvPr>
        </p:nvSpPr>
        <p:spPr/>
        <p:txBody>
          <a:bodyPr/>
          <a:lstStyle/>
          <a:p>
            <a:r>
              <a:rPr lang="fr-FR" dirty="0" smtClean="0">
                <a:solidFill>
                  <a:srgbClr val="3D566E"/>
                </a:solidFill>
              </a:rPr>
              <a:t>7 avril &gt; </a:t>
            </a:r>
            <a:r>
              <a:rPr lang="fr-FR" i="1" dirty="0" smtClean="0">
                <a:solidFill>
                  <a:srgbClr val="3D566E"/>
                </a:solidFill>
              </a:rPr>
              <a:t>11 mai</a:t>
            </a:r>
            <a:r>
              <a:rPr lang="fr-FR" dirty="0" smtClean="0">
                <a:solidFill>
                  <a:srgbClr val="3D566E"/>
                </a:solidFill>
              </a:rPr>
              <a:t> 2020</a:t>
            </a:r>
            <a:endParaRPr lang="fr-FR" dirty="0">
              <a:solidFill>
                <a:srgbClr val="3D566E"/>
              </a:solidFill>
            </a:endParaRPr>
          </a:p>
        </p:txBody>
      </p:sp>
    </p:spTree>
    <p:extLst>
      <p:ext uri="{BB962C8B-B14F-4D97-AF65-F5344CB8AC3E}">
        <p14:creationId xmlns:p14="http://schemas.microsoft.com/office/powerpoint/2010/main" xmlns="" val="156024006"/>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L’examen des vœux par les établissements d’enseignement supérieur </a:t>
            </a:r>
            <a:endParaRPr lang="fr-FR" dirty="0"/>
          </a:p>
        </p:txBody>
      </p:sp>
      <p:sp>
        <p:nvSpPr>
          <p:cNvPr id="3" name="Espace réservé du texte 2"/>
          <p:cNvSpPr>
            <a:spLocks noGrp="1"/>
          </p:cNvSpPr>
          <p:nvPr>
            <p:ph type="body" sz="quarter" idx="13"/>
          </p:nvPr>
        </p:nvSpPr>
        <p:spPr>
          <a:xfrm>
            <a:off x="426718" y="1597436"/>
            <a:ext cx="8424000" cy="4598988"/>
          </a:xfrm>
        </p:spPr>
        <p:txBody>
          <a:bodyPr>
            <a:normAutofit fontScale="40000" lnSpcReduction="20000"/>
          </a:bodyPr>
          <a:lstStyle/>
          <a:p>
            <a:pPr marL="0" indent="0">
              <a:buNone/>
              <a:defRPr/>
            </a:pPr>
            <a:r>
              <a:rPr lang="fr-FR" sz="5000" b="1" dirty="0" smtClean="0"/>
              <a:t>Le dossier de chaque lycéen est transmis pour examen aux établissements </a:t>
            </a:r>
            <a:r>
              <a:rPr lang="fr-FR" sz="5000" b="1" dirty="0"/>
              <a:t>d’enseignement </a:t>
            </a:r>
            <a:r>
              <a:rPr lang="fr-FR" sz="5000" b="1" dirty="0" smtClean="0"/>
              <a:t>supérieur. Pour chaque formation demandée, il comporte : </a:t>
            </a:r>
            <a:endParaRPr lang="fr-FR" sz="5000" b="1" dirty="0"/>
          </a:p>
          <a:p>
            <a:pPr marL="0" indent="0">
              <a:buNone/>
              <a:defRPr/>
            </a:pPr>
            <a:endParaRPr lang="fr-FR" sz="6400" dirty="0"/>
          </a:p>
          <a:p>
            <a:pPr>
              <a:defRPr/>
            </a:pPr>
            <a:r>
              <a:rPr lang="fr-FR" sz="5500" dirty="0" smtClean="0"/>
              <a:t>le </a:t>
            </a:r>
            <a:r>
              <a:rPr lang="fr-FR" sz="5500" dirty="0"/>
              <a:t>projet de formation </a:t>
            </a:r>
            <a:r>
              <a:rPr lang="fr-FR" sz="5500" dirty="0" smtClean="0"/>
              <a:t>motivé</a:t>
            </a:r>
          </a:p>
          <a:p>
            <a:pPr marL="0" indent="0">
              <a:buNone/>
              <a:defRPr/>
            </a:pPr>
            <a:endParaRPr lang="fr-FR" sz="5500" dirty="0"/>
          </a:p>
          <a:p>
            <a:pPr>
              <a:defRPr/>
            </a:pPr>
            <a:r>
              <a:rPr lang="fr-FR" sz="5500" dirty="0" smtClean="0"/>
              <a:t>les bulletins de </a:t>
            </a:r>
            <a:r>
              <a:rPr lang="fr-FR" sz="5500" dirty="0"/>
              <a:t>1ère et </a:t>
            </a:r>
            <a:r>
              <a:rPr lang="fr-FR" sz="5500" dirty="0" smtClean="0"/>
              <a:t>terminale (1</a:t>
            </a:r>
            <a:r>
              <a:rPr lang="fr-FR" sz="5500" baseline="30000" dirty="0" smtClean="0"/>
              <a:t>er</a:t>
            </a:r>
            <a:r>
              <a:rPr lang="fr-FR" sz="5500" dirty="0" smtClean="0"/>
              <a:t> et 2</a:t>
            </a:r>
            <a:r>
              <a:rPr lang="fr-FR" sz="5500" baseline="30000" dirty="0" smtClean="0"/>
              <a:t>ème</a:t>
            </a:r>
            <a:r>
              <a:rPr lang="fr-FR" sz="5500" dirty="0" smtClean="0"/>
              <a:t> trimestre ou 1</a:t>
            </a:r>
            <a:r>
              <a:rPr lang="fr-FR" sz="5500" baseline="30000" dirty="0" smtClean="0"/>
              <a:t>er</a:t>
            </a:r>
            <a:r>
              <a:rPr lang="fr-FR" sz="5500" dirty="0"/>
              <a:t> semestre) et les notes aux épreuves anticipées du baccalauréat </a:t>
            </a:r>
            <a:endParaRPr lang="fr-FR" sz="5500" dirty="0" smtClean="0"/>
          </a:p>
          <a:p>
            <a:pPr marL="0" indent="0">
              <a:buNone/>
              <a:defRPr/>
            </a:pPr>
            <a:endParaRPr lang="fr-FR" sz="5500" dirty="0"/>
          </a:p>
          <a:p>
            <a:pPr>
              <a:defRPr/>
            </a:pPr>
            <a:r>
              <a:rPr lang="fr-FR" sz="5500" dirty="0"/>
              <a:t> les </a:t>
            </a:r>
            <a:r>
              <a:rPr lang="fr-FR" sz="5500" dirty="0" smtClean="0"/>
              <a:t>pièces complémentaires demandées par certaines formations</a:t>
            </a:r>
          </a:p>
          <a:p>
            <a:pPr>
              <a:defRPr/>
            </a:pPr>
            <a:endParaRPr lang="fr-FR" sz="5500" dirty="0" smtClean="0"/>
          </a:p>
          <a:p>
            <a:pPr>
              <a:defRPr/>
            </a:pPr>
            <a:r>
              <a:rPr lang="fr-FR" sz="5500" dirty="0"/>
              <a:t>le contenu de la rubrique « Activités et centres d’intérêt », si elle a été renseignée </a:t>
            </a:r>
            <a:endParaRPr lang="fr-FR" sz="5500" dirty="0" smtClean="0"/>
          </a:p>
          <a:p>
            <a:pPr marL="0" indent="0">
              <a:buNone/>
              <a:defRPr/>
            </a:pPr>
            <a:endParaRPr lang="fr-FR" sz="5500" dirty="0" smtClean="0"/>
          </a:p>
          <a:p>
            <a:pPr>
              <a:defRPr/>
            </a:pPr>
            <a:r>
              <a:rPr lang="fr-FR" sz="5500" dirty="0"/>
              <a:t> la fiche Avenir renseignée par le lycée </a:t>
            </a:r>
          </a:p>
          <a:p>
            <a:pPr marL="0" indent="0">
              <a:buNone/>
              <a:defRPr/>
            </a:pPr>
            <a:endParaRPr lang="fr-FR" sz="5600" dirty="0" smtClean="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38</a:t>
            </a:fld>
            <a:endParaRPr lang="fr-FR" dirty="0"/>
          </a:p>
        </p:txBody>
      </p:sp>
      <p:sp>
        <p:nvSpPr>
          <p:cNvPr id="5" name="Ellipse 4"/>
          <p:cNvSpPr/>
          <p:nvPr/>
        </p:nvSpPr>
        <p:spPr>
          <a:xfrm rot="606903">
            <a:off x="7057065" y="681816"/>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Du 7 avril au </a:t>
            </a:r>
          </a:p>
          <a:p>
            <a:pPr algn="ctr" fontAlgn="auto">
              <a:spcBef>
                <a:spcPts val="0"/>
              </a:spcBef>
              <a:spcAft>
                <a:spcPts val="0"/>
              </a:spcAft>
              <a:defRPr/>
            </a:pPr>
            <a:r>
              <a:rPr lang="fr-FR" sz="1600" b="1" dirty="0" smtClean="0"/>
              <a:t>11 mai</a:t>
            </a:r>
            <a:endParaRPr lang="fr-FR" sz="1600" b="1" dirty="0"/>
          </a:p>
        </p:txBody>
      </p:sp>
    </p:spTree>
    <p:extLst>
      <p:ext uri="{BB962C8B-B14F-4D97-AF65-F5344CB8AC3E}">
        <p14:creationId xmlns:p14="http://schemas.microsoft.com/office/powerpoint/2010/main" xmlns="" val="20085747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700" dirty="0" smtClean="0"/>
              <a:t>Un modèle d’admission juste et transparent (1/4)</a:t>
            </a:r>
            <a:endParaRPr lang="fr-FR" sz="2700" dirty="0"/>
          </a:p>
        </p:txBody>
      </p:sp>
      <p:sp>
        <p:nvSpPr>
          <p:cNvPr id="3" name="Espace réservé du texte 2"/>
          <p:cNvSpPr>
            <a:spLocks noGrp="1"/>
          </p:cNvSpPr>
          <p:nvPr>
            <p:ph type="body" sz="quarter" idx="13"/>
          </p:nvPr>
        </p:nvSpPr>
        <p:spPr>
          <a:xfrm>
            <a:off x="426718" y="1158261"/>
            <a:ext cx="8568000" cy="5364000"/>
          </a:xfrm>
        </p:spPr>
        <p:txBody>
          <a:bodyPr>
            <a:normAutofit/>
          </a:bodyPr>
          <a:lstStyle/>
          <a:p>
            <a:pPr marL="0" lvl="1" indent="0">
              <a:buSzPct val="100000"/>
              <a:buNone/>
            </a:pPr>
            <a:r>
              <a:rPr lang="fr-FR" sz="2400" b="1" dirty="0" smtClean="0"/>
              <a:t>Les mesures pour favoriser la mobilité </a:t>
            </a:r>
            <a:r>
              <a:rPr lang="fr-FR" sz="2400" b="1" dirty="0"/>
              <a:t>géographique :</a:t>
            </a:r>
          </a:p>
          <a:p>
            <a:pPr marL="0" lvl="1" indent="0">
              <a:buSzPct val="100000"/>
              <a:buNone/>
            </a:pPr>
            <a:endParaRPr lang="fr-FR" sz="900" b="1" dirty="0"/>
          </a:p>
          <a:p>
            <a:pPr marL="0" lvl="1" indent="0">
              <a:buSzPct val="100000"/>
              <a:buNone/>
            </a:pPr>
            <a:r>
              <a:rPr lang="fr-FR" sz="1700" b="1" dirty="0" smtClean="0">
                <a:solidFill>
                  <a:srgbClr val="F28E65"/>
                </a:solidFill>
              </a:rPr>
              <a:t>Pour les formations sélectives </a:t>
            </a:r>
            <a:r>
              <a:rPr lang="fr-FR" sz="1700" b="1" dirty="0">
                <a:solidFill>
                  <a:srgbClr val="F28E65"/>
                </a:solidFill>
              </a:rPr>
              <a:t>(BTS, </a:t>
            </a:r>
            <a:r>
              <a:rPr lang="fr-FR" sz="1700" b="1" dirty="0" smtClean="0">
                <a:solidFill>
                  <a:srgbClr val="F28E65"/>
                </a:solidFill>
              </a:rPr>
              <a:t>DUT, IFSI, écoles…)  </a:t>
            </a:r>
            <a:r>
              <a:rPr lang="fr-FR" sz="1700" dirty="0" smtClean="0"/>
              <a:t> </a:t>
            </a:r>
          </a:p>
          <a:p>
            <a:pPr marL="177800" lvl="1" indent="-177800">
              <a:lnSpc>
                <a:spcPct val="80000"/>
              </a:lnSpc>
              <a:buSzPct val="100000"/>
              <a:buFont typeface="Lucida Grande"/>
              <a:buChar char="&gt;"/>
              <a:defRPr/>
            </a:pPr>
            <a:r>
              <a:rPr lang="fr-FR" sz="1600" dirty="0"/>
              <a:t>L</a:t>
            </a:r>
            <a:r>
              <a:rPr lang="fr-FR" sz="1600" dirty="0" smtClean="0"/>
              <a:t>es </a:t>
            </a:r>
            <a:r>
              <a:rPr lang="fr-FR" sz="1600" dirty="0"/>
              <a:t>lycéens peuvent </a:t>
            </a:r>
            <a:r>
              <a:rPr lang="fr-FR" sz="1600" dirty="0" smtClean="0"/>
              <a:t>demander les </a:t>
            </a:r>
            <a:r>
              <a:rPr lang="fr-FR" sz="1600" dirty="0"/>
              <a:t>formations qui les intéressent où qu’elles soient, dans leur académie ou en </a:t>
            </a:r>
            <a:r>
              <a:rPr lang="fr-FR" sz="1600" dirty="0" smtClean="0"/>
              <a:t>dehors. </a:t>
            </a:r>
            <a:r>
              <a:rPr lang="fr-FR" sz="1600" b="1" dirty="0" smtClean="0"/>
              <a:t>Il n’y a pas de secteur géographique</a:t>
            </a:r>
            <a:endParaRPr lang="fr-FR" sz="1600" b="1" dirty="0"/>
          </a:p>
          <a:p>
            <a:pPr marL="0" lvl="1" indent="0">
              <a:buSzPct val="100000"/>
              <a:buNone/>
              <a:defRPr/>
            </a:pPr>
            <a:endParaRPr lang="fr-FR" sz="1000" b="1" dirty="0" smtClean="0">
              <a:solidFill>
                <a:srgbClr val="F28E65"/>
              </a:solidFill>
            </a:endParaRPr>
          </a:p>
          <a:p>
            <a:pPr marL="0" lvl="1" indent="0">
              <a:buSzPct val="100000"/>
              <a:buNone/>
              <a:defRPr/>
            </a:pPr>
            <a:r>
              <a:rPr lang="fr-FR" sz="1700" b="1" dirty="0" smtClean="0">
                <a:solidFill>
                  <a:srgbClr val="F28E65"/>
                </a:solidFill>
              </a:rPr>
              <a:t>Pour les formations non-sélectives (licences, PASS)</a:t>
            </a:r>
            <a:r>
              <a:rPr lang="fr-FR" sz="1700" dirty="0" smtClean="0">
                <a:solidFill>
                  <a:srgbClr val="F28E65"/>
                </a:solidFill>
              </a:rPr>
              <a:t> </a:t>
            </a:r>
          </a:p>
          <a:p>
            <a:pPr marL="177800" lvl="1" indent="-177800">
              <a:lnSpc>
                <a:spcPct val="90000"/>
              </a:lnSpc>
              <a:buSzPct val="100000"/>
              <a:buFont typeface="Lucida Grande"/>
              <a:buChar char="&gt;"/>
              <a:defRPr/>
            </a:pPr>
            <a:r>
              <a:rPr lang="fr-FR" sz="1600" dirty="0"/>
              <a:t>L</a:t>
            </a:r>
            <a:r>
              <a:rPr lang="fr-FR" sz="1600" dirty="0" smtClean="0"/>
              <a:t>es </a:t>
            </a:r>
            <a:r>
              <a:rPr lang="fr-FR" sz="1600" dirty="0"/>
              <a:t>lycéens peuvent demander les formations qui les intéressent </a:t>
            </a:r>
            <a:r>
              <a:rPr lang="fr-FR" sz="1600" dirty="0" smtClean="0"/>
              <a:t>dans leur académie ou en dehors</a:t>
            </a:r>
          </a:p>
          <a:p>
            <a:pPr marL="177800" lvl="1" indent="-177800">
              <a:lnSpc>
                <a:spcPct val="90000"/>
              </a:lnSpc>
              <a:buSzPct val="100000"/>
              <a:buFont typeface="Lucida Grande"/>
              <a:buChar char="&gt;"/>
              <a:defRPr/>
            </a:pPr>
            <a:endParaRPr lang="fr-FR" sz="1600" dirty="0" smtClean="0"/>
          </a:p>
          <a:p>
            <a:pPr marL="177800" lvl="1" indent="-177800" algn="just">
              <a:lnSpc>
                <a:spcPct val="90000"/>
              </a:lnSpc>
              <a:buSzPct val="100000"/>
              <a:buFont typeface="Lucida Grande"/>
              <a:buChar char="&gt;"/>
              <a:defRPr/>
            </a:pPr>
            <a:r>
              <a:rPr lang="fr-FR" sz="1600" b="1" dirty="0" smtClean="0"/>
              <a:t>Le secteur géographique (généralement l’académie) s’applique quand les formations sont très demandées </a:t>
            </a:r>
            <a:r>
              <a:rPr lang="fr-FR" sz="1600" dirty="0" smtClean="0"/>
              <a:t>et ne peuvent accueillir tous les candidats  ayant fait une demande : un </a:t>
            </a:r>
            <a:r>
              <a:rPr lang="fr-FR" sz="1600" dirty="0"/>
              <a:t>pourcentage maximum de candidats </a:t>
            </a:r>
            <a:r>
              <a:rPr lang="fr-FR" sz="1600" dirty="0" smtClean="0"/>
              <a:t>hors secteur géographique est alors fixé par le recteur. Ce pourcentage vise à faciliter </a:t>
            </a:r>
            <a:r>
              <a:rPr lang="fr-FR" sz="1600" dirty="0"/>
              <a:t>l’accès </a:t>
            </a:r>
            <a:r>
              <a:rPr lang="fr-FR" sz="1600" dirty="0" smtClean="0"/>
              <a:t>des bacheliers </a:t>
            </a:r>
            <a:r>
              <a:rPr lang="fr-FR" sz="1600" dirty="0"/>
              <a:t>qui le souhaitent aux formations proposées dans leur </a:t>
            </a:r>
            <a:r>
              <a:rPr lang="fr-FR" sz="1600" dirty="0" smtClean="0"/>
              <a:t>académie de résidence tout en permettant la mobilité géographique des autres candidats. </a:t>
            </a:r>
          </a:p>
          <a:p>
            <a:pPr marL="0" lvl="1" indent="0">
              <a:buSzPct val="100000"/>
              <a:buNone/>
              <a:defRPr/>
            </a:pPr>
            <a:r>
              <a:rPr lang="fr-FR" sz="900" dirty="0" smtClean="0"/>
              <a:t>          </a:t>
            </a:r>
            <a:endParaRPr lang="fr-FR" sz="900" b="1" dirty="0" smtClean="0">
              <a:solidFill>
                <a:srgbClr val="F28E65"/>
              </a:solidFill>
            </a:endParaRPr>
          </a:p>
          <a:p>
            <a:pPr marL="0" lvl="1" indent="0">
              <a:buSzPct val="100000"/>
              <a:buNone/>
              <a:defRPr/>
            </a:pPr>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39</a:t>
            </a:fld>
            <a:endParaRPr lang="fr-FR" dirty="0"/>
          </a:p>
        </p:txBody>
      </p:sp>
      <p:sp>
        <p:nvSpPr>
          <p:cNvPr id="5" name="Rectangle 4"/>
          <p:cNvSpPr/>
          <p:nvPr/>
        </p:nvSpPr>
        <p:spPr>
          <a:xfrm>
            <a:off x="697587" y="4885722"/>
            <a:ext cx="7642462" cy="972000"/>
          </a:xfrm>
          <a:prstGeom prst="rect">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a:lnSpc>
                <a:spcPct val="90000"/>
              </a:lnSpc>
              <a:buSzPct val="100000"/>
              <a:defRPr/>
            </a:pPr>
            <a:r>
              <a:rPr lang="fr-FR" sz="1600" b="1" i="1" u="sng" dirty="0">
                <a:solidFill>
                  <a:srgbClr val="3D566E"/>
                </a:solidFill>
              </a:rPr>
              <a:t>Conseil</a:t>
            </a:r>
            <a:r>
              <a:rPr lang="fr-FR" sz="1600" i="1" dirty="0">
                <a:solidFill>
                  <a:srgbClr val="3D566E"/>
                </a:solidFill>
              </a:rPr>
              <a:t> </a:t>
            </a:r>
            <a:r>
              <a:rPr lang="fr-FR" sz="1600" i="1" dirty="0" smtClean="0">
                <a:solidFill>
                  <a:srgbClr val="3D566E"/>
                </a:solidFill>
              </a:rPr>
              <a:t>: </a:t>
            </a:r>
            <a:r>
              <a:rPr lang="fr-FR" sz="1600" dirty="0" smtClean="0">
                <a:solidFill>
                  <a:srgbClr val="3D566E"/>
                </a:solidFill>
              </a:rPr>
              <a:t>il </a:t>
            </a:r>
            <a:r>
              <a:rPr lang="fr-FR" sz="1600" dirty="0">
                <a:solidFill>
                  <a:srgbClr val="3D566E"/>
                </a:solidFill>
              </a:rPr>
              <a:t>est </a:t>
            </a:r>
            <a:r>
              <a:rPr lang="fr-FR" sz="1600" dirty="0" smtClean="0">
                <a:solidFill>
                  <a:srgbClr val="3D566E"/>
                </a:solidFill>
              </a:rPr>
              <a:t>recommandé à </a:t>
            </a:r>
            <a:r>
              <a:rPr lang="fr-FR" sz="1600" dirty="0">
                <a:solidFill>
                  <a:srgbClr val="3D566E"/>
                </a:solidFill>
              </a:rPr>
              <a:t>un candidat qui souhaiterait  faire un vœu dans une licence très demandée située hors de son secteur de formuler un autre vœu pour la même mention de licence si elle est proposée dans son académie</a:t>
            </a:r>
          </a:p>
          <a:p>
            <a:pPr marL="0" lvl="1" indent="0">
              <a:lnSpc>
                <a:spcPct val="90000"/>
              </a:lnSpc>
              <a:buSzPct val="100000"/>
              <a:buNone/>
              <a:defRPr/>
            </a:pPr>
            <a:r>
              <a:rPr lang="fr-FR" sz="1600" i="1" dirty="0" smtClean="0">
                <a:solidFill>
                  <a:srgbClr val="3D566E"/>
                </a:solidFill>
              </a:rPr>
              <a:t> </a:t>
            </a:r>
            <a:endParaRPr lang="fr-FR" sz="1600" i="1" dirty="0">
              <a:solidFill>
                <a:srgbClr val="3D566E"/>
              </a:solidFill>
            </a:endParaRPr>
          </a:p>
        </p:txBody>
      </p:sp>
    </p:spTree>
    <p:extLst>
      <p:ext uri="{BB962C8B-B14F-4D97-AF65-F5344CB8AC3E}">
        <p14:creationId xmlns:p14="http://schemas.microsoft.com/office/powerpoint/2010/main" xmlns="" val="389080589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
          </p:nvPr>
        </p:nvSpPr>
        <p:spPr/>
        <p:txBody>
          <a:bodyPr/>
          <a:lstStyle/>
          <a:p>
            <a:fld id="{C6B7B3CB-E3BA-F74C-AB76-86EFC5843CD6}" type="slidenum">
              <a:rPr lang="fr-FR" smtClean="0"/>
              <a:pPr/>
              <a:t>4</a:t>
            </a:fld>
            <a:endParaRPr lang="fr-FR" dirty="0"/>
          </a:p>
        </p:txBody>
      </p:sp>
      <p:pic>
        <p:nvPicPr>
          <p:cNvPr id="2" name="Imag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3165" y="676489"/>
            <a:ext cx="9024000" cy="5076000"/>
          </a:xfrm>
          <a:prstGeom prst="rect">
            <a:avLst/>
          </a:prstGeom>
        </p:spPr>
      </p:pic>
    </p:spTree>
    <p:extLst>
      <p:ext uri="{BB962C8B-B14F-4D97-AF65-F5344CB8AC3E}">
        <p14:creationId xmlns:p14="http://schemas.microsoft.com/office/powerpoint/2010/main" xmlns="" val="20596468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700" dirty="0"/>
              <a:t>Un modèle d’admission juste et transparent </a:t>
            </a:r>
            <a:r>
              <a:rPr lang="fr-FR" sz="2700" dirty="0" smtClean="0"/>
              <a:t>(2/4</a:t>
            </a:r>
            <a:r>
              <a:rPr lang="fr-FR" sz="2700" dirty="0"/>
              <a:t>)</a:t>
            </a:r>
            <a:endParaRPr lang="fr-FR" dirty="0"/>
          </a:p>
        </p:txBody>
      </p:sp>
      <p:sp>
        <p:nvSpPr>
          <p:cNvPr id="3" name="Espace réservé du texte 2"/>
          <p:cNvSpPr>
            <a:spLocks noGrp="1"/>
          </p:cNvSpPr>
          <p:nvPr>
            <p:ph type="body" sz="quarter" idx="13"/>
          </p:nvPr>
        </p:nvSpPr>
        <p:spPr>
          <a:xfrm>
            <a:off x="437067" y="3065477"/>
            <a:ext cx="7629056" cy="2802577"/>
          </a:xfrm>
        </p:spPr>
        <p:txBody>
          <a:bodyPr>
            <a:normAutofit fontScale="47500" lnSpcReduction="20000"/>
          </a:bodyPr>
          <a:lstStyle/>
          <a:p>
            <a:pPr marL="0" lvl="1" indent="0">
              <a:lnSpc>
                <a:spcPct val="90000"/>
              </a:lnSpc>
              <a:buSzPct val="100000"/>
              <a:buNone/>
            </a:pPr>
            <a:r>
              <a:rPr lang="fr-FR" sz="3800" b="1" dirty="0" smtClean="0">
                <a:solidFill>
                  <a:srgbClr val="F28E65"/>
                </a:solidFill>
              </a:rPr>
              <a:t>Cas </a:t>
            </a:r>
            <a:r>
              <a:rPr lang="fr-FR" sz="3800" b="1" dirty="0">
                <a:solidFill>
                  <a:srgbClr val="F28E65"/>
                </a:solidFill>
              </a:rPr>
              <a:t>particuliers pour les licences </a:t>
            </a:r>
          </a:p>
          <a:p>
            <a:pPr marL="0" lvl="1" indent="0">
              <a:lnSpc>
                <a:spcPct val="90000"/>
              </a:lnSpc>
              <a:buSzPct val="100000"/>
              <a:buNone/>
            </a:pPr>
            <a:endParaRPr lang="fr-FR" sz="1800" b="1" dirty="0" smtClean="0">
              <a:solidFill>
                <a:srgbClr val="F28E65"/>
              </a:solidFill>
            </a:endParaRPr>
          </a:p>
          <a:p>
            <a:pPr marL="0" indent="0">
              <a:buNone/>
            </a:pPr>
            <a:r>
              <a:rPr lang="fr-FR" sz="3400" b="1" dirty="0" smtClean="0"/>
              <a:t>Sont </a:t>
            </a:r>
            <a:r>
              <a:rPr lang="fr-FR" sz="3400" b="1" dirty="0"/>
              <a:t>considérés comme </a:t>
            </a:r>
            <a:r>
              <a:rPr lang="fr-FR" sz="3400" b="1" dirty="0" smtClean="0"/>
              <a:t>« résidant </a:t>
            </a:r>
            <a:r>
              <a:rPr lang="fr-FR" sz="3400" b="1" dirty="0"/>
              <a:t>dans </a:t>
            </a:r>
            <a:r>
              <a:rPr lang="fr-FR" sz="3400" b="1" dirty="0" smtClean="0"/>
              <a:t>l’académie » </a:t>
            </a:r>
            <a:r>
              <a:rPr lang="fr-FR" sz="3400" b="1" dirty="0"/>
              <a:t>où se situe la </a:t>
            </a:r>
            <a:r>
              <a:rPr lang="fr-FR" sz="3400" b="1" dirty="0" smtClean="0"/>
              <a:t>licence demandée :</a:t>
            </a:r>
          </a:p>
          <a:p>
            <a:pPr marL="0" indent="0">
              <a:buNone/>
            </a:pPr>
            <a:endParaRPr lang="fr-FR" sz="2200" dirty="0" smtClean="0"/>
          </a:p>
          <a:p>
            <a:r>
              <a:rPr lang="fr-FR" sz="3400" dirty="0" smtClean="0"/>
              <a:t>les </a:t>
            </a:r>
            <a:r>
              <a:rPr lang="fr-FR" sz="3400" dirty="0"/>
              <a:t>lycéens qui souhaitent accéder à une </a:t>
            </a:r>
            <a:r>
              <a:rPr lang="fr-FR" sz="3400" dirty="0" smtClean="0"/>
              <a:t>mention de licence qui </a:t>
            </a:r>
            <a:r>
              <a:rPr lang="fr-FR" sz="3400" dirty="0"/>
              <a:t>n’est pas dispensée dans leur académie de résidence. </a:t>
            </a:r>
          </a:p>
          <a:p>
            <a:pPr marL="0" indent="0">
              <a:buNone/>
            </a:pPr>
            <a:endParaRPr lang="fr-FR" sz="3400" dirty="0"/>
          </a:p>
          <a:p>
            <a:r>
              <a:rPr lang="fr-FR" sz="3400" dirty="0" smtClean="0"/>
              <a:t>les </a:t>
            </a:r>
            <a:r>
              <a:rPr lang="fr-FR" sz="3400" dirty="0"/>
              <a:t>lycéens ressortissants français ou ressortissants d’un État membre de l’Union européenne qui sont établis hors de France </a:t>
            </a:r>
            <a:endParaRPr lang="fr-FR" sz="3400" dirty="0" smtClean="0"/>
          </a:p>
          <a:p>
            <a:pPr>
              <a:buFontTx/>
              <a:buChar char="-"/>
            </a:pPr>
            <a:endParaRPr lang="fr-FR" sz="2300" dirty="0"/>
          </a:p>
          <a:p>
            <a:r>
              <a:rPr lang="fr-FR" sz="3400" dirty="0" smtClean="0"/>
              <a:t>les </a:t>
            </a:r>
            <a:r>
              <a:rPr lang="fr-FR" sz="3400" dirty="0"/>
              <a:t>lycéens préparant ou ayant obtenu le baccalauréat français </a:t>
            </a:r>
            <a:r>
              <a:rPr lang="fr-FR" sz="3400" dirty="0" smtClean="0"/>
              <a:t>au cours de l’année scolaire dans </a:t>
            </a:r>
            <a:r>
              <a:rPr lang="fr-FR" sz="3400" dirty="0"/>
              <a:t>un centre d’examen à l’étranger </a:t>
            </a:r>
            <a:endParaRPr lang="fr-FR" sz="3400" dirty="0" smtClean="0"/>
          </a:p>
          <a:p>
            <a:pPr marL="0" indent="0">
              <a:buNone/>
            </a:pPr>
            <a:endParaRPr lang="fr-FR" sz="1600"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40</a:t>
            </a:fld>
            <a:endParaRPr lang="fr-FR" dirty="0"/>
          </a:p>
        </p:txBody>
      </p:sp>
      <p:sp>
        <p:nvSpPr>
          <p:cNvPr id="5" name="ZoneTexte 4"/>
          <p:cNvSpPr txBox="1"/>
          <p:nvPr/>
        </p:nvSpPr>
        <p:spPr>
          <a:xfrm>
            <a:off x="437067" y="1435225"/>
            <a:ext cx="7990715" cy="1292662"/>
          </a:xfrm>
          <a:prstGeom prst="rect">
            <a:avLst/>
          </a:prstGeom>
          <a:noFill/>
        </p:spPr>
        <p:txBody>
          <a:bodyPr wrap="square" rtlCol="0">
            <a:spAutoFit/>
          </a:bodyPr>
          <a:lstStyle/>
          <a:p>
            <a:r>
              <a:rPr lang="fr-FR" b="1" dirty="0">
                <a:solidFill>
                  <a:srgbClr val="F28E65"/>
                </a:solidFill>
              </a:rPr>
              <a:t>Secteur géographique Ile-de-France </a:t>
            </a:r>
          </a:p>
          <a:p>
            <a:endParaRPr lang="fr-FR" sz="1200" dirty="0" smtClean="0">
              <a:solidFill>
                <a:srgbClr val="3D566E"/>
              </a:solidFill>
            </a:endParaRPr>
          </a:p>
          <a:p>
            <a:r>
              <a:rPr lang="fr-FR" sz="1600" dirty="0" smtClean="0">
                <a:solidFill>
                  <a:srgbClr val="FF0000"/>
                </a:solidFill>
              </a:rPr>
              <a:t>&gt;</a:t>
            </a:r>
            <a:r>
              <a:rPr lang="fr-FR" sz="1600" dirty="0" smtClean="0">
                <a:solidFill>
                  <a:srgbClr val="3D566E"/>
                </a:solidFill>
              </a:rPr>
              <a:t> </a:t>
            </a:r>
            <a:r>
              <a:rPr lang="fr-FR" sz="1600" b="1" dirty="0" smtClean="0">
                <a:solidFill>
                  <a:srgbClr val="3D566E"/>
                </a:solidFill>
              </a:rPr>
              <a:t>les </a:t>
            </a:r>
            <a:r>
              <a:rPr lang="fr-FR" sz="1600" b="1" dirty="0">
                <a:solidFill>
                  <a:srgbClr val="3D566E"/>
                </a:solidFill>
              </a:rPr>
              <a:t>candidats résidant en Ile-de-France (académies de Créteil, Paris et Versailles) appartiennent au même secteur géographique, sans distinction entre les 3 académies. </a:t>
            </a:r>
          </a:p>
          <a:p>
            <a:endParaRPr lang="fr-FR" sz="1600" dirty="0" smtClean="0">
              <a:solidFill>
                <a:srgbClr val="3D566E"/>
              </a:solidFill>
            </a:endParaRPr>
          </a:p>
        </p:txBody>
      </p:sp>
    </p:spTree>
    <p:extLst>
      <p:ext uri="{BB962C8B-B14F-4D97-AF65-F5344CB8AC3E}">
        <p14:creationId xmlns:p14="http://schemas.microsoft.com/office/powerpoint/2010/main" xmlns="" val="354180786"/>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700" dirty="0"/>
              <a:t>Un modèle d’admission juste et transparent </a:t>
            </a:r>
            <a:r>
              <a:rPr lang="fr-FR" sz="2700" dirty="0" smtClean="0"/>
              <a:t>(3/4</a:t>
            </a:r>
            <a:r>
              <a:rPr lang="fr-FR" sz="2700" dirty="0"/>
              <a:t>)</a:t>
            </a:r>
            <a:endParaRPr lang="fr-FR" dirty="0"/>
          </a:p>
        </p:txBody>
      </p:sp>
      <p:sp>
        <p:nvSpPr>
          <p:cNvPr id="3" name="Espace réservé du texte 2"/>
          <p:cNvSpPr>
            <a:spLocks noGrp="1"/>
          </p:cNvSpPr>
          <p:nvPr>
            <p:ph type="body" sz="quarter" idx="13"/>
          </p:nvPr>
        </p:nvSpPr>
        <p:spPr>
          <a:xfrm>
            <a:off x="426718" y="1396652"/>
            <a:ext cx="8568000" cy="4888854"/>
          </a:xfrm>
        </p:spPr>
        <p:txBody>
          <a:bodyPr>
            <a:normAutofit/>
          </a:bodyPr>
          <a:lstStyle/>
          <a:p>
            <a:pPr marL="0" indent="0">
              <a:buNone/>
            </a:pPr>
            <a:r>
              <a:rPr lang="fr-FR" sz="2400" b="1" dirty="0" smtClean="0"/>
              <a:t>Les mesures pour favoriser la mobilité sociale et endiguer le phénomène de reproduction sociale : </a:t>
            </a:r>
          </a:p>
          <a:p>
            <a:r>
              <a:rPr lang="fr-FR" dirty="0" smtClean="0"/>
              <a:t>Des </a:t>
            </a:r>
            <a:r>
              <a:rPr lang="fr-FR" b="1" dirty="0" smtClean="0">
                <a:solidFill>
                  <a:srgbClr val="F28E65"/>
                </a:solidFill>
              </a:rPr>
              <a:t>places sont priorisées pour les élèves bénéficiaires </a:t>
            </a:r>
            <a:r>
              <a:rPr lang="fr-FR" b="1" dirty="0">
                <a:solidFill>
                  <a:srgbClr val="F28E65"/>
                </a:solidFill>
              </a:rPr>
              <a:t>d’une </a:t>
            </a:r>
            <a:r>
              <a:rPr lang="fr-FR" b="1" dirty="0" smtClean="0">
                <a:solidFill>
                  <a:srgbClr val="F28E65"/>
                </a:solidFill>
              </a:rPr>
              <a:t>bourse nationale </a:t>
            </a:r>
            <a:r>
              <a:rPr lang="fr-FR" b="1" dirty="0">
                <a:solidFill>
                  <a:srgbClr val="F28E65"/>
                </a:solidFill>
              </a:rPr>
              <a:t>de lycée </a:t>
            </a:r>
            <a:r>
              <a:rPr lang="fr-FR" dirty="0" smtClean="0"/>
              <a:t>dans chaque formation, sélective et non sélective </a:t>
            </a:r>
          </a:p>
          <a:p>
            <a:r>
              <a:rPr lang="fr-FR" dirty="0" smtClean="0"/>
              <a:t>Les </a:t>
            </a:r>
            <a:r>
              <a:rPr lang="fr-FR" b="1" dirty="0">
                <a:solidFill>
                  <a:srgbClr val="F28E65"/>
                </a:solidFill>
              </a:rPr>
              <a:t>élèves bénéficiaires d’une bourse nationale de </a:t>
            </a:r>
            <a:r>
              <a:rPr lang="fr-FR" b="1" dirty="0" smtClean="0">
                <a:solidFill>
                  <a:srgbClr val="F28E65"/>
                </a:solidFill>
              </a:rPr>
              <a:t>lycée </a:t>
            </a:r>
            <a:r>
              <a:rPr lang="fr-FR" dirty="0"/>
              <a:t>peuvent bénéficier d’une</a:t>
            </a:r>
            <a:r>
              <a:rPr lang="fr-FR" b="1" dirty="0" smtClean="0">
                <a:solidFill>
                  <a:srgbClr val="F28E65"/>
                </a:solidFill>
              </a:rPr>
              <a:t> aide  à la mobilité (500 € versés à la rentrée) </a:t>
            </a:r>
            <a:r>
              <a:rPr lang="fr-FR" dirty="0"/>
              <a:t>s’ils choisissent une formation située dans une autre académie </a:t>
            </a:r>
          </a:p>
          <a:p>
            <a:pPr marL="0" indent="0">
              <a:buNone/>
            </a:pPr>
            <a:endParaRPr lang="fr-FR" dirty="0" smtClean="0"/>
          </a:p>
          <a:p>
            <a:pPr marL="0" indent="0">
              <a:buNone/>
            </a:pPr>
            <a:r>
              <a:rPr lang="fr-FR" sz="2400" b="1" dirty="0" smtClean="0"/>
              <a:t>Les mesures pour favoriser </a:t>
            </a:r>
            <a:r>
              <a:rPr lang="fr-FR" sz="2400" b="1" dirty="0"/>
              <a:t>l’accès des bacheliers professionnels et technologiques aux filières courtes : </a:t>
            </a:r>
            <a:endParaRPr lang="fr-FR" sz="1200" b="1" dirty="0" smtClean="0"/>
          </a:p>
          <a:p>
            <a:pPr marL="177800" lvl="2" indent="-177800">
              <a:buClr>
                <a:srgbClr val="FF0000"/>
              </a:buClr>
              <a:buSzPct val="100000"/>
              <a:buFont typeface="Lucida Grande"/>
              <a:buChar char="&gt;"/>
            </a:pPr>
            <a:r>
              <a:rPr lang="fr-FR" sz="2000" dirty="0" smtClean="0"/>
              <a:t>un </a:t>
            </a:r>
            <a:r>
              <a:rPr lang="fr-FR" sz="2000" dirty="0"/>
              <a:t>nombre de </a:t>
            </a:r>
            <a:r>
              <a:rPr lang="fr-FR" sz="2000" b="1" dirty="0">
                <a:solidFill>
                  <a:srgbClr val="F28E65"/>
                </a:solidFill>
              </a:rPr>
              <a:t>places en BTS est </a:t>
            </a:r>
            <a:r>
              <a:rPr lang="fr-FR" sz="2000" b="1" dirty="0" smtClean="0">
                <a:solidFill>
                  <a:srgbClr val="F28E65"/>
                </a:solidFill>
              </a:rPr>
              <a:t>priorisé pour les bacheliers professionnels</a:t>
            </a:r>
            <a:endParaRPr lang="fr-FR" sz="1200" dirty="0"/>
          </a:p>
          <a:p>
            <a:pPr marL="177800" lvl="2" indent="-177800">
              <a:buClr>
                <a:srgbClr val="FF0000"/>
              </a:buClr>
              <a:buSzPct val="100000"/>
              <a:buFont typeface="Lucida Grande"/>
              <a:buChar char="&gt;"/>
            </a:pPr>
            <a:r>
              <a:rPr lang="fr-FR" sz="2000" dirty="0"/>
              <a:t>u</a:t>
            </a:r>
            <a:r>
              <a:rPr lang="fr-FR" sz="2000" dirty="0" smtClean="0"/>
              <a:t>n </a:t>
            </a:r>
            <a:r>
              <a:rPr lang="fr-FR" sz="2000" dirty="0"/>
              <a:t>nombre de </a:t>
            </a:r>
            <a:r>
              <a:rPr lang="fr-FR" sz="2000" b="1" dirty="0">
                <a:solidFill>
                  <a:srgbClr val="F28E65"/>
                </a:solidFill>
              </a:rPr>
              <a:t>places en DUT est </a:t>
            </a:r>
            <a:r>
              <a:rPr lang="fr-FR" sz="2000" b="1" dirty="0" smtClean="0">
                <a:solidFill>
                  <a:srgbClr val="F28E65"/>
                </a:solidFill>
              </a:rPr>
              <a:t>priorisé pour les </a:t>
            </a:r>
            <a:r>
              <a:rPr lang="fr-FR" sz="2000" b="1" dirty="0">
                <a:solidFill>
                  <a:srgbClr val="F28E65"/>
                </a:solidFill>
              </a:rPr>
              <a:t>bacheliers technologiques</a:t>
            </a:r>
          </a:p>
          <a:p>
            <a:pPr marL="180975" lvl="2">
              <a:buClr>
                <a:srgbClr val="FF0000"/>
              </a:buClr>
              <a:buSzPct val="100000"/>
            </a:pPr>
            <a:endParaRPr lang="fr-FR" sz="2000" i="1" dirty="0" smtClean="0"/>
          </a:p>
          <a:p>
            <a:pPr marL="180975" lvl="2">
              <a:buClr>
                <a:srgbClr val="FF0000"/>
              </a:buClr>
              <a:buSzPct val="100000"/>
            </a:pPr>
            <a:endParaRPr lang="fr-FR" sz="2000" i="1" dirty="0"/>
          </a:p>
          <a:p>
            <a:pPr marL="0" lvl="2">
              <a:buClr>
                <a:srgbClr val="FF0000"/>
              </a:buClr>
              <a:buSzPct val="100000"/>
            </a:pPr>
            <a:endParaRPr lang="fr-FR" sz="2000" dirty="0" smtClean="0"/>
          </a:p>
          <a:p>
            <a:pPr marL="0" lvl="2">
              <a:buClr>
                <a:srgbClr val="FF0000"/>
              </a:buClr>
              <a:buSzPct val="100000"/>
            </a:pPr>
            <a:endParaRPr lang="fr-FR" sz="2000" b="1" dirty="0" smtClean="0">
              <a:solidFill>
                <a:srgbClr val="F28E65"/>
              </a:solidFill>
            </a:endParaRPr>
          </a:p>
          <a:p>
            <a:pPr marL="177800" lvl="2" indent="-177800">
              <a:buClr>
                <a:srgbClr val="FF0000"/>
              </a:buClr>
              <a:buSzPct val="100000"/>
              <a:buFont typeface="Lucida Grande"/>
              <a:buChar char="&gt;"/>
            </a:pPr>
            <a:endParaRPr lang="fr-FR" sz="2000" b="1" dirty="0">
              <a:solidFill>
                <a:srgbClr val="F28E65"/>
              </a:solidFill>
            </a:endParaRPr>
          </a:p>
          <a:p>
            <a:pPr marL="177800" lvl="2" indent="-177800">
              <a:buClr>
                <a:srgbClr val="FF0000"/>
              </a:buClr>
              <a:buSzPct val="100000"/>
              <a:buFont typeface="Lucida Grande"/>
              <a:buChar char="&gt;"/>
            </a:pPr>
            <a:endParaRPr lang="fr-FR" sz="2000" b="1" dirty="0">
              <a:solidFill>
                <a:srgbClr val="F28E65"/>
              </a:solidFill>
            </a:endParaRPr>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41</a:t>
            </a:fld>
            <a:endParaRPr lang="fr-FR" dirty="0"/>
          </a:p>
        </p:txBody>
      </p:sp>
    </p:spTree>
    <p:extLst>
      <p:ext uri="{BB962C8B-B14F-4D97-AF65-F5344CB8AC3E}">
        <p14:creationId xmlns:p14="http://schemas.microsoft.com/office/powerpoint/2010/main" xmlns="" val="4137285694"/>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700" dirty="0"/>
              <a:t>Un modèle d’admission juste et transparent </a:t>
            </a:r>
            <a:r>
              <a:rPr lang="fr-FR" sz="2700" dirty="0" smtClean="0"/>
              <a:t>(4/4</a:t>
            </a:r>
            <a:r>
              <a:rPr lang="fr-FR" sz="2700" dirty="0"/>
              <a:t>)</a:t>
            </a:r>
            <a:endParaRPr lang="fr-FR" dirty="0"/>
          </a:p>
        </p:txBody>
      </p:sp>
      <p:sp>
        <p:nvSpPr>
          <p:cNvPr id="3" name="Espace réservé du texte 2"/>
          <p:cNvSpPr>
            <a:spLocks noGrp="1"/>
          </p:cNvSpPr>
          <p:nvPr>
            <p:ph type="body" sz="quarter" idx="13"/>
          </p:nvPr>
        </p:nvSpPr>
        <p:spPr>
          <a:xfrm>
            <a:off x="426718" y="1312034"/>
            <a:ext cx="8159932" cy="4909673"/>
          </a:xfrm>
        </p:spPr>
        <p:txBody>
          <a:bodyPr>
            <a:normAutofit/>
          </a:bodyPr>
          <a:lstStyle/>
          <a:p>
            <a:pPr marL="0" lvl="1" indent="0">
              <a:buNone/>
              <a:defRPr/>
            </a:pPr>
            <a:r>
              <a:rPr lang="fr-FR" sz="2400" b="1" dirty="0" smtClean="0"/>
              <a:t>La prise en </a:t>
            </a:r>
            <a:r>
              <a:rPr lang="fr-FR" sz="2400" b="1" dirty="0"/>
              <a:t>compte </a:t>
            </a:r>
            <a:r>
              <a:rPr lang="fr-FR" sz="2400" b="1" dirty="0" smtClean="0"/>
              <a:t>du </a:t>
            </a:r>
            <a:r>
              <a:rPr lang="fr-FR" sz="2400" b="1" dirty="0"/>
              <a:t>profil et </a:t>
            </a:r>
            <a:r>
              <a:rPr lang="fr-FR" sz="2400" b="1" dirty="0" smtClean="0"/>
              <a:t>du projet </a:t>
            </a:r>
            <a:r>
              <a:rPr lang="fr-FR" sz="2400" b="1" dirty="0"/>
              <a:t>de chaque lycéen :</a:t>
            </a:r>
          </a:p>
          <a:p>
            <a:pPr marL="0" lvl="1" indent="0">
              <a:buNone/>
              <a:defRPr/>
            </a:pPr>
            <a:endParaRPr lang="fr-FR" sz="1600" b="1" dirty="0" smtClean="0">
              <a:solidFill>
                <a:srgbClr val="F28E65"/>
              </a:solidFill>
            </a:endParaRPr>
          </a:p>
          <a:p>
            <a:pPr marL="285750" lvl="1" indent="-285750" algn="just">
              <a:defRPr/>
            </a:pPr>
            <a:r>
              <a:rPr lang="fr-FR" sz="1600" b="1" dirty="0" smtClean="0">
                <a:solidFill>
                  <a:srgbClr val="F28E65"/>
                </a:solidFill>
              </a:rPr>
              <a:t>Pour l’admission dans les formations sélectives (CPGE, STS, IUT, écoles, IFSI, EFTS…)</a:t>
            </a:r>
            <a:endParaRPr lang="fr-FR" sz="1600" b="1" dirty="0" smtClean="0"/>
          </a:p>
          <a:p>
            <a:pPr marL="0" lvl="2" indent="-177800" algn="just">
              <a:buClr>
                <a:srgbClr val="F28E65"/>
              </a:buClr>
              <a:buFont typeface="Lucida Grande"/>
              <a:buChar char="-"/>
              <a:defRPr/>
            </a:pPr>
            <a:r>
              <a:rPr lang="fr-FR" sz="1600" dirty="0" smtClean="0"/>
              <a:t>L’admission se fait </a:t>
            </a:r>
            <a:r>
              <a:rPr lang="fr-FR" sz="1600" b="1" dirty="0" smtClean="0"/>
              <a:t>sur dossier et, dans certains cas, par concours (épreuves écrites) ou entretien</a:t>
            </a:r>
            <a:r>
              <a:rPr lang="fr-FR" sz="1600" dirty="0"/>
              <a:t> </a:t>
            </a:r>
            <a:r>
              <a:rPr lang="fr-FR" sz="1600" b="1" dirty="0" smtClean="0"/>
              <a:t>de sélection </a:t>
            </a:r>
            <a:r>
              <a:rPr lang="fr-FR" sz="1600" dirty="0" smtClean="0"/>
              <a:t>(si ces modalités d’examen sont payantes, la fiche de formation le précise)</a:t>
            </a:r>
          </a:p>
          <a:p>
            <a:pPr marL="0" lvl="2" indent="-177800" algn="just">
              <a:buClr>
                <a:srgbClr val="F28E65"/>
              </a:buClr>
              <a:buFont typeface="Lucida Grande"/>
              <a:buChar char="-"/>
              <a:defRPr/>
            </a:pPr>
            <a:r>
              <a:rPr lang="fr-FR" sz="1600" dirty="0" smtClean="0"/>
              <a:t>Des spécificités pour l’accès des bacheliers professionnels en STS et des bacheliers technologiques en DUT (objectif de garantir une priorité d’accès à ces publics). </a:t>
            </a:r>
          </a:p>
          <a:p>
            <a:pPr marL="0" lvl="2" indent="-177800">
              <a:buClr>
                <a:srgbClr val="F28E65"/>
              </a:buClr>
              <a:buFont typeface="Lucida Grande"/>
              <a:buChar char="-"/>
              <a:defRPr/>
            </a:pPr>
            <a:endParaRPr lang="fr-FR" sz="1600" dirty="0"/>
          </a:p>
          <a:p>
            <a:pPr marL="285750" lvl="1" indent="-285750">
              <a:defRPr/>
            </a:pPr>
            <a:r>
              <a:rPr lang="fr-FR" sz="1600" b="1" dirty="0">
                <a:solidFill>
                  <a:srgbClr val="F28E65"/>
                </a:solidFill>
              </a:rPr>
              <a:t>Pour l’admission dans les formations non sélectives (</a:t>
            </a:r>
            <a:r>
              <a:rPr lang="fr-FR" sz="1600" b="1" dirty="0" smtClean="0">
                <a:solidFill>
                  <a:srgbClr val="F28E65"/>
                </a:solidFill>
              </a:rPr>
              <a:t>licences</a:t>
            </a:r>
            <a:r>
              <a:rPr lang="fr-FR" sz="1600" b="1" dirty="0">
                <a:solidFill>
                  <a:srgbClr val="F28E65"/>
                </a:solidFill>
              </a:rPr>
              <a:t> </a:t>
            </a:r>
            <a:r>
              <a:rPr lang="fr-FR" sz="1600" b="1" dirty="0" smtClean="0">
                <a:solidFill>
                  <a:srgbClr val="F28E65"/>
                </a:solidFill>
              </a:rPr>
              <a:t>et PASS)</a:t>
            </a:r>
            <a:endParaRPr lang="fr-FR" sz="1600" dirty="0">
              <a:solidFill>
                <a:srgbClr val="F28E65"/>
              </a:solidFill>
            </a:endParaRPr>
          </a:p>
          <a:p>
            <a:pPr marL="0" lvl="2" indent="-177800" algn="just">
              <a:buClr>
                <a:srgbClr val="F28E65"/>
              </a:buClr>
              <a:buFont typeface="Lucida Grande"/>
              <a:buChar char="-"/>
              <a:defRPr/>
            </a:pPr>
            <a:r>
              <a:rPr lang="fr-FR" sz="1600" dirty="0"/>
              <a:t>u</a:t>
            </a:r>
            <a:r>
              <a:rPr lang="fr-FR" sz="1600" dirty="0" smtClean="0"/>
              <a:t>n </a:t>
            </a:r>
            <a:r>
              <a:rPr lang="fr-FR" sz="1600" dirty="0"/>
              <a:t>lycéen </a:t>
            </a:r>
            <a:r>
              <a:rPr lang="fr-FR" sz="1600" b="1" dirty="0"/>
              <a:t>peut accéder à la licence de son choix à </a:t>
            </a:r>
            <a:r>
              <a:rPr lang="fr-FR" sz="1600" b="1" dirty="0" smtClean="0"/>
              <a:t>l’université, </a:t>
            </a:r>
            <a:r>
              <a:rPr lang="fr-FR" sz="1600" dirty="0" smtClean="0"/>
              <a:t>dans la limite des capacités d’accueil</a:t>
            </a:r>
            <a:endParaRPr lang="fr-FR" sz="1600" dirty="0"/>
          </a:p>
          <a:p>
            <a:pPr marL="0" lvl="2" indent="-177800" algn="just">
              <a:buClr>
                <a:srgbClr val="F28E65"/>
              </a:buClr>
              <a:buFont typeface="Lucida Grande"/>
              <a:buChar char="-"/>
              <a:defRPr/>
            </a:pPr>
            <a:r>
              <a:rPr lang="fr-FR" sz="1600" dirty="0"/>
              <a:t>l’université peut </a:t>
            </a:r>
            <a:r>
              <a:rPr lang="fr-FR" sz="1600" dirty="0" smtClean="0"/>
              <a:t>conditionner l'admission au suivi d’</a:t>
            </a:r>
            <a:r>
              <a:rPr lang="fr-FR" sz="1600" b="1" dirty="0" smtClean="0"/>
              <a:t>un </a:t>
            </a:r>
            <a:r>
              <a:rPr lang="fr-FR" sz="1600" b="1" dirty="0"/>
              <a:t>parcours de </a:t>
            </a:r>
            <a:r>
              <a:rPr lang="fr-FR" sz="1600" b="1" dirty="0" smtClean="0"/>
              <a:t>réussite personnalisé </a:t>
            </a:r>
            <a:r>
              <a:rPr lang="fr-FR" sz="1600" dirty="0" smtClean="0"/>
              <a:t>(remise </a:t>
            </a:r>
            <a:r>
              <a:rPr lang="fr-FR" sz="1600" dirty="0"/>
              <a:t>à niveau, cursus adapté…) pour </a:t>
            </a:r>
            <a:r>
              <a:rPr lang="fr-FR" sz="1600" dirty="0" smtClean="0"/>
              <a:t>renforcer ses compétences et </a:t>
            </a:r>
            <a:r>
              <a:rPr lang="fr-FR" sz="1600" dirty="0"/>
              <a:t>favoriser sa </a:t>
            </a:r>
            <a:r>
              <a:rPr lang="fr-FR" sz="1600" dirty="0" smtClean="0"/>
              <a:t>réussite (Oui-Si)</a:t>
            </a:r>
            <a:endParaRPr lang="fr-FR" sz="1600" dirty="0"/>
          </a:p>
          <a:p>
            <a:pPr marL="0" lvl="2" indent="-177800" algn="just">
              <a:buClr>
                <a:srgbClr val="F28E65"/>
              </a:buClr>
              <a:buFont typeface="Lucida Grande"/>
              <a:buChar char="-"/>
              <a:defRPr/>
            </a:pPr>
            <a:r>
              <a:rPr lang="fr-FR" sz="1600" b="1" dirty="0"/>
              <a:t>si le nombre de vœux reçus est </a:t>
            </a:r>
            <a:r>
              <a:rPr lang="fr-FR" sz="1600" b="1" dirty="0" smtClean="0"/>
              <a:t>supérieur au </a:t>
            </a:r>
            <a:r>
              <a:rPr lang="fr-FR" sz="1600" b="1" dirty="0"/>
              <a:t>nombre de places disponibles </a:t>
            </a:r>
            <a:r>
              <a:rPr lang="fr-FR" sz="1600" b="1" dirty="0" smtClean="0"/>
              <a:t>: </a:t>
            </a:r>
            <a:r>
              <a:rPr lang="fr-FR" sz="1600" dirty="0" smtClean="0"/>
              <a:t>les dossiers sont </a:t>
            </a:r>
            <a:r>
              <a:rPr lang="fr-FR" sz="1600" dirty="0"/>
              <a:t>ordonnés </a:t>
            </a:r>
            <a:r>
              <a:rPr lang="fr-FR" sz="1600" dirty="0" smtClean="0"/>
              <a:t>par une commission d’examen des vœux, après qu’ils ont été </a:t>
            </a:r>
            <a:r>
              <a:rPr lang="fr-FR" sz="1600" dirty="0"/>
              <a:t>étudiés pour vérifier leur adéquation avec la formation demandée </a:t>
            </a:r>
          </a:p>
          <a:p>
            <a:pPr marL="0" lvl="2">
              <a:buSzPct val="100000"/>
              <a:defRPr/>
            </a:pPr>
            <a:endParaRPr lang="fr-FR" b="1" dirty="0"/>
          </a:p>
          <a:p>
            <a:pPr marL="0" indent="0">
              <a:buNone/>
            </a:pP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42</a:t>
            </a:fld>
            <a:endParaRPr lang="fr-FR" dirty="0"/>
          </a:p>
        </p:txBody>
      </p:sp>
    </p:spTree>
    <p:extLst>
      <p:ext uri="{BB962C8B-B14F-4D97-AF65-F5344CB8AC3E}">
        <p14:creationId xmlns:p14="http://schemas.microsoft.com/office/powerpoint/2010/main" xmlns="" val="1601365505"/>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1095183" y="432172"/>
            <a:ext cx="7781697" cy="2006323"/>
          </a:xfrm>
        </p:spPr>
        <p:txBody>
          <a:bodyPr>
            <a:normAutofit/>
          </a:bodyPr>
          <a:lstStyle/>
          <a:p>
            <a:r>
              <a:rPr lang="fr-FR" dirty="0" smtClean="0">
                <a:solidFill>
                  <a:srgbClr val="3D566E"/>
                </a:solidFill>
              </a:rPr>
              <a:t>ETAPE 3 : </a:t>
            </a:r>
            <a:r>
              <a:rPr lang="fr-FR" dirty="0" smtClean="0"/>
              <a:t>PHASE D’ADMISSION (REPONSES DES FORMATIONS ET ACCEPTATION DES PROPOSITIONS)</a:t>
            </a:r>
            <a:endParaRPr lang="fr-FR" dirty="0">
              <a:solidFill>
                <a:srgbClr val="3D566E"/>
              </a:solidFill>
            </a:endParaRPr>
          </a:p>
        </p:txBody>
      </p:sp>
      <p:sp>
        <p:nvSpPr>
          <p:cNvPr id="5" name="Espace réservé du numéro de diapositive 4"/>
          <p:cNvSpPr>
            <a:spLocks noGrp="1"/>
          </p:cNvSpPr>
          <p:nvPr>
            <p:ph type="sldNum" sz="quarter" idx="4"/>
          </p:nvPr>
        </p:nvSpPr>
        <p:spPr>
          <a:xfrm>
            <a:off x="8407964" y="6282396"/>
            <a:ext cx="264872" cy="264880"/>
          </a:xfrm>
        </p:spPr>
        <p:txBody>
          <a:bodyPr/>
          <a:lstStyle/>
          <a:p>
            <a:fld id="{C6B7B3CB-E3BA-F74C-AB76-86EFC5843CD6}" type="slidenum">
              <a:rPr lang="fr-FR" smtClean="0">
                <a:solidFill>
                  <a:prstClr val="white"/>
                </a:solidFill>
              </a:rPr>
              <a:pPr/>
              <a:t>43</a:t>
            </a:fld>
            <a:endParaRPr lang="fr-FR" dirty="0">
              <a:solidFill>
                <a:prstClr val="white"/>
              </a:solidFill>
            </a:endParaRPr>
          </a:p>
        </p:txBody>
      </p:sp>
      <p:sp>
        <p:nvSpPr>
          <p:cNvPr id="7" name="Espace réservé du texte 6"/>
          <p:cNvSpPr>
            <a:spLocks noGrp="1"/>
          </p:cNvSpPr>
          <p:nvPr>
            <p:ph type="body" sz="quarter" idx="14"/>
          </p:nvPr>
        </p:nvSpPr>
        <p:spPr/>
        <p:txBody>
          <a:bodyPr/>
          <a:lstStyle/>
          <a:p>
            <a:r>
              <a:rPr lang="fr-FR" dirty="0" smtClean="0">
                <a:solidFill>
                  <a:srgbClr val="3D566E"/>
                </a:solidFill>
              </a:rPr>
              <a:t>19 mai – 17 juillet 2020</a:t>
            </a:r>
            <a:endParaRPr lang="fr-FR" dirty="0">
              <a:solidFill>
                <a:srgbClr val="3D566E"/>
              </a:solidFill>
            </a:endParaRPr>
          </a:p>
        </p:txBody>
      </p:sp>
    </p:spTree>
    <p:extLst>
      <p:ext uri="{BB962C8B-B14F-4D97-AF65-F5344CB8AC3E}">
        <p14:creationId xmlns:p14="http://schemas.microsoft.com/office/powerpoint/2010/main" xmlns="" val="3863776780"/>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70121" y="28183"/>
            <a:ext cx="8697432" cy="129025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44</a:t>
            </a:fld>
            <a:endParaRPr lang="fr-FR" dirty="0">
              <a:solidFill>
                <a:prstClr val="white"/>
              </a:solidFill>
            </a:endParaRPr>
          </a:p>
        </p:txBody>
      </p:sp>
      <p:pic>
        <p:nvPicPr>
          <p:cNvPr id="2" name="Imag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5064" y="729654"/>
            <a:ext cx="8960000" cy="5040000"/>
          </a:xfrm>
          <a:prstGeom prst="rect">
            <a:avLst/>
          </a:prstGeom>
        </p:spPr>
      </p:pic>
    </p:spTree>
    <p:extLst>
      <p:ext uri="{BB962C8B-B14F-4D97-AF65-F5344CB8AC3E}">
        <p14:creationId xmlns:p14="http://schemas.microsoft.com/office/powerpoint/2010/main" xmlns="" val="156733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78381"/>
            <a:ext cx="8532000" cy="1286937"/>
          </a:xfrm>
        </p:spPr>
        <p:txBody>
          <a:bodyPr/>
          <a:lstStyle/>
          <a:p>
            <a:r>
              <a:rPr lang="fr-FR" dirty="0" smtClean="0"/>
              <a:t>Phase d’admission : les lycéens font leur choix </a:t>
            </a:r>
            <a:endParaRPr lang="fr-FR" dirty="0"/>
          </a:p>
        </p:txBody>
      </p:sp>
      <p:sp>
        <p:nvSpPr>
          <p:cNvPr id="3" name="Espace réservé du texte 2"/>
          <p:cNvSpPr>
            <a:spLocks noGrp="1"/>
          </p:cNvSpPr>
          <p:nvPr>
            <p:ph type="body" sz="quarter" idx="13"/>
          </p:nvPr>
        </p:nvSpPr>
        <p:spPr>
          <a:xfrm>
            <a:off x="426718" y="1183814"/>
            <a:ext cx="8496000" cy="4978861"/>
          </a:xfrm>
        </p:spPr>
        <p:txBody>
          <a:bodyPr>
            <a:normAutofit fontScale="85000" lnSpcReduction="20000"/>
          </a:bodyPr>
          <a:lstStyle/>
          <a:p>
            <a:endParaRPr lang="fr-FR" sz="1300" dirty="0" smtClean="0"/>
          </a:p>
          <a:p>
            <a:r>
              <a:rPr lang="fr-FR" sz="2600" dirty="0" smtClean="0"/>
              <a:t>Les </a:t>
            </a:r>
            <a:r>
              <a:rPr lang="fr-FR" sz="2600" dirty="0"/>
              <a:t>candidats </a:t>
            </a:r>
            <a:r>
              <a:rPr lang="fr-FR" sz="2600" dirty="0" smtClean="0"/>
              <a:t>font leur choix en </a:t>
            </a:r>
            <a:r>
              <a:rPr lang="fr-FR" sz="2600" dirty="0"/>
              <a:t>fonction des réponses qu’ils ont </a:t>
            </a:r>
            <a:r>
              <a:rPr lang="fr-FR" sz="2600" dirty="0" smtClean="0"/>
              <a:t>reçues </a:t>
            </a:r>
            <a:endParaRPr lang="fr-FR" sz="2600" dirty="0"/>
          </a:p>
          <a:p>
            <a:pPr marL="0" indent="0">
              <a:buNone/>
            </a:pPr>
            <a:endParaRPr lang="fr-FR" sz="2600" dirty="0"/>
          </a:p>
          <a:p>
            <a:r>
              <a:rPr lang="fr-FR" sz="2600" b="1" dirty="0" smtClean="0">
                <a:solidFill>
                  <a:srgbClr val="F28E65"/>
                </a:solidFill>
              </a:rPr>
              <a:t>Ils reçoivent les propositions d’admission au fur et à mesure</a:t>
            </a:r>
            <a:r>
              <a:rPr lang="fr-FR" sz="2600" b="1" dirty="0"/>
              <a:t> </a:t>
            </a:r>
            <a:r>
              <a:rPr lang="fr-FR" sz="2600" b="1" dirty="0" smtClean="0"/>
              <a:t>: </a:t>
            </a:r>
            <a:r>
              <a:rPr lang="fr-FR" sz="2600" dirty="0"/>
              <a:t>c</a:t>
            </a:r>
            <a:r>
              <a:rPr lang="fr-FR" sz="2600" dirty="0" smtClean="0"/>
              <a:t>haque </a:t>
            </a:r>
            <a:r>
              <a:rPr lang="fr-FR" sz="2600" dirty="0"/>
              <a:t>fois qu’un candidat fera son choix, il libèrera des places qui sont immédiatement </a:t>
            </a:r>
            <a:r>
              <a:rPr lang="fr-FR" sz="2600" dirty="0" smtClean="0"/>
              <a:t>proposées </a:t>
            </a:r>
            <a:r>
              <a:rPr lang="fr-FR" sz="2600" dirty="0"/>
              <a:t>à d’autres candidats. Chaque jour, de nouveaux candidats auront donc de nouvelles propositions</a:t>
            </a:r>
            <a:r>
              <a:rPr lang="fr-FR" sz="2600" dirty="0" smtClean="0"/>
              <a:t>.</a:t>
            </a:r>
          </a:p>
          <a:p>
            <a:pPr marL="0" indent="0">
              <a:buNone/>
            </a:pPr>
            <a:endParaRPr lang="fr-FR" sz="2600" dirty="0"/>
          </a:p>
          <a:p>
            <a:r>
              <a:rPr lang="fr-FR" sz="2600" b="1" dirty="0" smtClean="0">
                <a:solidFill>
                  <a:srgbClr val="F28E65"/>
                </a:solidFill>
              </a:rPr>
              <a:t>C’est </a:t>
            </a:r>
            <a:r>
              <a:rPr lang="fr-FR" sz="2600" b="1" dirty="0">
                <a:solidFill>
                  <a:srgbClr val="F28E65"/>
                </a:solidFill>
              </a:rPr>
              <a:t>pour cette raison que Parcoursup fonctionne en continu </a:t>
            </a:r>
            <a:r>
              <a:rPr lang="fr-FR" sz="2600" dirty="0" smtClean="0"/>
              <a:t>: le </a:t>
            </a:r>
            <a:r>
              <a:rPr lang="fr-FR" sz="2600" dirty="0"/>
              <a:t>dossier personnel des candidats </a:t>
            </a:r>
            <a:r>
              <a:rPr lang="fr-FR" sz="2600" dirty="0" smtClean="0"/>
              <a:t>est actualisé chaque jour. </a:t>
            </a:r>
          </a:p>
          <a:p>
            <a:pPr marL="0" indent="0">
              <a:buNone/>
            </a:pPr>
            <a:endParaRPr lang="fr-FR" sz="2900" b="1" dirty="0" smtClean="0"/>
          </a:p>
          <a:p>
            <a:r>
              <a:rPr lang="fr-FR" sz="2600" b="1" dirty="0" smtClean="0">
                <a:solidFill>
                  <a:srgbClr val="F28E65"/>
                </a:solidFill>
              </a:rPr>
              <a:t>Pour </a:t>
            </a:r>
            <a:r>
              <a:rPr lang="fr-FR" sz="2600" b="1" dirty="0">
                <a:solidFill>
                  <a:srgbClr val="F28E65"/>
                </a:solidFill>
              </a:rPr>
              <a:t>aider les candidats </a:t>
            </a:r>
            <a:r>
              <a:rPr lang="fr-FR" sz="2600" b="1" dirty="0" smtClean="0">
                <a:solidFill>
                  <a:srgbClr val="F28E65"/>
                </a:solidFill>
              </a:rPr>
              <a:t>en liste d’attente à </a:t>
            </a:r>
            <a:r>
              <a:rPr lang="fr-FR" sz="2600" b="1" dirty="0">
                <a:solidFill>
                  <a:srgbClr val="F28E65"/>
                </a:solidFill>
              </a:rPr>
              <a:t>faire leur </a:t>
            </a:r>
            <a:r>
              <a:rPr lang="fr-FR" sz="2600" b="1" dirty="0" smtClean="0">
                <a:solidFill>
                  <a:srgbClr val="F28E65"/>
                </a:solidFill>
              </a:rPr>
              <a:t>choix</a:t>
            </a:r>
            <a:r>
              <a:rPr lang="fr-FR" sz="2600" dirty="0" smtClean="0"/>
              <a:t>, des indicateurs seront disponibles pour chacun de leur vœu :</a:t>
            </a:r>
          </a:p>
          <a:p>
            <a:pPr lvl="1"/>
            <a:r>
              <a:rPr lang="fr-FR" sz="2100" dirty="0" smtClean="0"/>
              <a:t>Leur rang dans la liste d’attente et le nombre de candidats en attente</a:t>
            </a:r>
          </a:p>
          <a:p>
            <a:pPr lvl="1"/>
            <a:r>
              <a:rPr lang="fr-FR" sz="2100" dirty="0" smtClean="0"/>
              <a:t>leur rang dans la </a:t>
            </a:r>
            <a:r>
              <a:rPr lang="fr-FR" sz="2100" dirty="0"/>
              <a:t>liste </a:t>
            </a:r>
            <a:r>
              <a:rPr lang="fr-FR" sz="2100" dirty="0" smtClean="0"/>
              <a:t> d’appel, celui du dernier candidat admis cette année et celui du dernier candidat admis en 2019 (si l’information est disponible)</a:t>
            </a:r>
          </a:p>
          <a:p>
            <a:pPr marL="0" indent="0">
              <a:buNone/>
            </a:pPr>
            <a:endParaRPr lang="fr-FR" sz="2600" dirty="0" smtClean="0"/>
          </a:p>
          <a:p>
            <a:endParaRPr lang="fr-FR" sz="2600" dirty="0" smtClean="0"/>
          </a:p>
          <a:p>
            <a:pPr marL="0" indent="0">
              <a:buNone/>
            </a:pP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45</a:t>
            </a:fld>
            <a:endParaRPr lang="fr-FR" dirty="0"/>
          </a:p>
        </p:txBody>
      </p:sp>
    </p:spTree>
    <p:extLst>
      <p:ext uri="{BB962C8B-B14F-4D97-AF65-F5344CB8AC3E}">
        <p14:creationId xmlns:p14="http://schemas.microsoft.com/office/powerpoint/2010/main" xmlns="" val="33682096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réception des réponses et acceptation des propositions </a:t>
            </a:r>
            <a:endParaRPr lang="fr-FR" dirty="0"/>
          </a:p>
        </p:txBody>
      </p:sp>
      <p:sp>
        <p:nvSpPr>
          <p:cNvPr id="3" name="Espace réservé du texte 2"/>
          <p:cNvSpPr>
            <a:spLocks noGrp="1"/>
          </p:cNvSpPr>
          <p:nvPr>
            <p:ph type="body" sz="quarter" idx="13"/>
          </p:nvPr>
        </p:nvSpPr>
        <p:spPr>
          <a:xfrm>
            <a:off x="426718" y="1740245"/>
            <a:ext cx="8424000" cy="4298605"/>
          </a:xfrm>
        </p:spPr>
        <p:txBody>
          <a:bodyPr>
            <a:normAutofit/>
          </a:bodyPr>
          <a:lstStyle/>
          <a:p>
            <a:r>
              <a:rPr lang="fr-FR" sz="2600" b="1" dirty="0" smtClean="0">
                <a:solidFill>
                  <a:srgbClr val="F28E65"/>
                </a:solidFill>
              </a:rPr>
              <a:t> Le 19 mai 2020 : </a:t>
            </a:r>
            <a:r>
              <a:rPr lang="fr-FR" sz="2600" dirty="0" smtClean="0">
                <a:solidFill>
                  <a:srgbClr val="F28E65"/>
                </a:solidFill>
              </a:rPr>
              <a:t>le </a:t>
            </a:r>
            <a:r>
              <a:rPr lang="fr-FR" sz="2600" dirty="0">
                <a:solidFill>
                  <a:srgbClr val="F28E65"/>
                </a:solidFill>
              </a:rPr>
              <a:t>lycéen prend connaissance des </a:t>
            </a:r>
            <a:r>
              <a:rPr lang="fr-FR" sz="2600" dirty="0" smtClean="0">
                <a:solidFill>
                  <a:srgbClr val="F28E65"/>
                </a:solidFill>
              </a:rPr>
              <a:t>réponses des </a:t>
            </a:r>
            <a:r>
              <a:rPr lang="fr-FR" sz="2600" dirty="0">
                <a:solidFill>
                  <a:srgbClr val="F28E65"/>
                </a:solidFill>
              </a:rPr>
              <a:t>établissements pour chaque </a:t>
            </a:r>
            <a:r>
              <a:rPr lang="fr-FR" sz="2600" dirty="0" smtClean="0">
                <a:solidFill>
                  <a:srgbClr val="F28E65"/>
                </a:solidFill>
              </a:rPr>
              <a:t>vœu confirmé</a:t>
            </a:r>
          </a:p>
          <a:p>
            <a:pPr marL="0" indent="0">
              <a:buNone/>
            </a:pPr>
            <a:endParaRPr lang="fr-FR" sz="1000" b="1" dirty="0">
              <a:solidFill>
                <a:srgbClr val="F28E65"/>
              </a:solidFill>
            </a:endParaRPr>
          </a:p>
          <a:p>
            <a:r>
              <a:rPr lang="fr-FR" sz="2600" b="1" dirty="0" smtClean="0">
                <a:solidFill>
                  <a:srgbClr val="F28E65"/>
                </a:solidFill>
              </a:rPr>
              <a:t> </a:t>
            </a:r>
            <a:r>
              <a:rPr lang="fr-FR" sz="2600" dirty="0" smtClean="0">
                <a:solidFill>
                  <a:srgbClr val="F28E65"/>
                </a:solidFill>
              </a:rPr>
              <a:t>Il doit </a:t>
            </a:r>
            <a:r>
              <a:rPr lang="fr-FR" sz="2600" b="1" dirty="0" smtClean="0">
                <a:solidFill>
                  <a:srgbClr val="F28E65"/>
                </a:solidFill>
              </a:rPr>
              <a:t>répondre </a:t>
            </a:r>
            <a:r>
              <a:rPr lang="fr-FR" sz="2600" b="1" u="sng" dirty="0" smtClean="0">
                <a:solidFill>
                  <a:srgbClr val="F28E65"/>
                </a:solidFill>
              </a:rPr>
              <a:t>à TOUTES  les propositions d’admission </a:t>
            </a:r>
            <a:r>
              <a:rPr lang="fr-FR" sz="2600" u="sng" dirty="0" smtClean="0">
                <a:solidFill>
                  <a:srgbClr val="F28E65"/>
                </a:solidFill>
              </a:rPr>
              <a:t>reçues</a:t>
            </a:r>
            <a:r>
              <a:rPr lang="fr-FR" sz="2600" dirty="0" smtClean="0">
                <a:solidFill>
                  <a:srgbClr val="F28E65"/>
                </a:solidFill>
              </a:rPr>
              <a:t>, </a:t>
            </a:r>
            <a:r>
              <a:rPr lang="fr-FR" sz="2600" b="1" u="sng" dirty="0">
                <a:solidFill>
                  <a:srgbClr val="F28E65"/>
                </a:solidFill>
              </a:rPr>
              <a:t>en respectant </a:t>
            </a:r>
            <a:r>
              <a:rPr lang="fr-FR" sz="2600" b="1" u="sng" dirty="0" smtClean="0">
                <a:solidFill>
                  <a:srgbClr val="F28E65"/>
                </a:solidFill>
              </a:rPr>
              <a:t>les </a:t>
            </a:r>
            <a:r>
              <a:rPr lang="fr-FR" sz="2600" b="1" u="sng" dirty="0">
                <a:solidFill>
                  <a:srgbClr val="F28E65"/>
                </a:solidFill>
              </a:rPr>
              <a:t>délais de réponse </a:t>
            </a:r>
            <a:r>
              <a:rPr lang="fr-FR" sz="2600" dirty="0" smtClean="0">
                <a:solidFill>
                  <a:srgbClr val="F28E65"/>
                </a:solidFill>
              </a:rPr>
              <a:t>indiqués</a:t>
            </a:r>
          </a:p>
          <a:p>
            <a:r>
              <a:rPr lang="fr-FR" sz="2600" dirty="0" smtClean="0">
                <a:solidFill>
                  <a:srgbClr val="F28E65"/>
                </a:solidFill>
              </a:rPr>
              <a:t> Lorsqu’il accepte une proposition d’admission, il peut conserver les vœux en attente qui l’intéressent davantage</a:t>
            </a:r>
          </a:p>
          <a:p>
            <a:endParaRPr lang="fr-FR" sz="1000" b="1" dirty="0">
              <a:solidFill>
                <a:srgbClr val="F28E65"/>
              </a:solidFill>
            </a:endParaRPr>
          </a:p>
          <a:p>
            <a:r>
              <a:rPr lang="fr-FR" sz="2600" b="1" dirty="0" smtClean="0"/>
              <a:t> Interruption des propositions pendant les épreuves écrites du baccalauréat du 17 au 24 juin et suspension des délais  de réponse aux propositions </a:t>
            </a: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46</a:t>
            </a:fld>
            <a:endParaRPr lang="fr-FR" dirty="0"/>
          </a:p>
        </p:txBody>
      </p:sp>
      <p:sp>
        <p:nvSpPr>
          <p:cNvPr id="6" name="Ellipse 5"/>
          <p:cNvSpPr/>
          <p:nvPr/>
        </p:nvSpPr>
        <p:spPr>
          <a:xfrm rot="606903">
            <a:off x="7142791" y="805640"/>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A partir du </a:t>
            </a:r>
          </a:p>
          <a:p>
            <a:pPr algn="ctr" fontAlgn="auto">
              <a:spcBef>
                <a:spcPts val="0"/>
              </a:spcBef>
              <a:spcAft>
                <a:spcPts val="0"/>
              </a:spcAft>
              <a:defRPr/>
            </a:pPr>
            <a:r>
              <a:rPr lang="fr-FR" sz="1600" b="1" dirty="0" smtClean="0"/>
              <a:t>19 mai</a:t>
            </a:r>
            <a:endParaRPr lang="fr-FR" sz="1600" b="1" dirty="0"/>
          </a:p>
        </p:txBody>
      </p:sp>
    </p:spTree>
    <p:extLst>
      <p:ext uri="{BB962C8B-B14F-4D97-AF65-F5344CB8AC3E}">
        <p14:creationId xmlns:p14="http://schemas.microsoft.com/office/powerpoint/2010/main" xmlns="" val="325156634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réponses des formations</a:t>
            </a:r>
            <a:endParaRPr lang="fr-FR" dirty="0"/>
          </a:p>
        </p:txBody>
      </p:sp>
      <p:sp>
        <p:nvSpPr>
          <p:cNvPr id="3" name="Espace réservé du texte 2"/>
          <p:cNvSpPr>
            <a:spLocks noGrp="1"/>
          </p:cNvSpPr>
          <p:nvPr>
            <p:ph type="body" sz="quarter" idx="13"/>
          </p:nvPr>
        </p:nvSpPr>
        <p:spPr>
          <a:xfrm>
            <a:off x="426718" y="1263343"/>
            <a:ext cx="8568000" cy="989166"/>
          </a:xfrm>
        </p:spPr>
        <p:txBody>
          <a:bodyPr>
            <a:normAutofit fontScale="70000" lnSpcReduction="20000"/>
          </a:bodyPr>
          <a:lstStyle/>
          <a:p>
            <a:pPr marL="0" indent="0">
              <a:buNone/>
            </a:pPr>
            <a:r>
              <a:rPr lang="fr-FR" sz="2300" b="1" dirty="0" smtClean="0"/>
              <a:t>Le 19 mai 2020, les lycéens reçoivent une réponse de la part des formations pour chaque vœu et chaque sous-vœu formulé : </a:t>
            </a:r>
          </a:p>
          <a:p>
            <a:pPr marL="0" indent="0">
              <a:buNone/>
            </a:pPr>
            <a:endParaRPr lang="fr-FR" sz="2300" b="1" dirty="0" smtClean="0"/>
          </a:p>
          <a:p>
            <a:r>
              <a:rPr lang="fr-FR" sz="2300" b="1" dirty="0" smtClean="0"/>
              <a:t>Formation sélective (BTS, DUT, CPGE, IFSI, écoles, …) : </a:t>
            </a:r>
            <a:endParaRPr lang="fr-FR" sz="2300" dirty="0"/>
          </a:p>
          <a:p>
            <a:pPr marL="0" indent="0">
              <a:buNone/>
            </a:pPr>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47</a:t>
            </a:fld>
            <a:endParaRPr lang="fr-FR" dirty="0"/>
          </a:p>
        </p:txBody>
      </p:sp>
      <p:sp>
        <p:nvSpPr>
          <p:cNvPr id="5" name="Rectangle à coins arrondis 4"/>
          <p:cNvSpPr/>
          <p:nvPr/>
        </p:nvSpPr>
        <p:spPr>
          <a:xfrm>
            <a:off x="1350963" y="2447595"/>
            <a:ext cx="2657475" cy="325437"/>
          </a:xfrm>
          <a:prstGeom prst="roundRect">
            <a:avLst/>
          </a:prstGeom>
          <a:solidFill>
            <a:srgbClr val="51BA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chemeClr val="bg1"/>
                </a:solidFill>
              </a:rPr>
              <a:t>OUI (proposition d’admission)</a:t>
            </a:r>
          </a:p>
        </p:txBody>
      </p:sp>
      <p:sp>
        <p:nvSpPr>
          <p:cNvPr id="6" name="Rectangle à coins arrondis 5"/>
          <p:cNvSpPr/>
          <p:nvPr/>
        </p:nvSpPr>
        <p:spPr>
          <a:xfrm>
            <a:off x="1357313" y="2963532"/>
            <a:ext cx="2657475" cy="323850"/>
          </a:xfrm>
          <a:prstGeom prst="roundRect">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chemeClr val="bg1"/>
                </a:solidFill>
              </a:rPr>
              <a:t>En attente d’une place</a:t>
            </a:r>
          </a:p>
        </p:txBody>
      </p:sp>
      <p:sp>
        <p:nvSpPr>
          <p:cNvPr id="7" name="ZoneTexte 13"/>
          <p:cNvSpPr txBox="1">
            <a:spLocks noChangeArrowheads="1"/>
          </p:cNvSpPr>
          <p:nvPr/>
        </p:nvSpPr>
        <p:spPr bwMode="auto">
          <a:xfrm>
            <a:off x="2490788" y="2712707"/>
            <a:ext cx="706437"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b="1" dirty="0">
                <a:solidFill>
                  <a:srgbClr val="3D566E"/>
                </a:solidFill>
              </a:rPr>
              <a:t>ou</a:t>
            </a:r>
          </a:p>
        </p:txBody>
      </p:sp>
      <p:sp>
        <p:nvSpPr>
          <p:cNvPr id="8" name="Flèche droite 7"/>
          <p:cNvSpPr/>
          <p:nvPr/>
        </p:nvSpPr>
        <p:spPr>
          <a:xfrm>
            <a:off x="4135438" y="2519032"/>
            <a:ext cx="671512" cy="206375"/>
          </a:xfrm>
          <a:prstGeom prst="rightArrow">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9" name="Rectangle à coins arrondis 8"/>
          <p:cNvSpPr/>
          <p:nvPr/>
        </p:nvSpPr>
        <p:spPr>
          <a:xfrm>
            <a:off x="4919662" y="2488870"/>
            <a:ext cx="3420000" cy="324000"/>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400" b="1" dirty="0">
                <a:solidFill>
                  <a:srgbClr val="3D566E"/>
                </a:solidFill>
              </a:rPr>
              <a:t>Il </a:t>
            </a:r>
            <a:r>
              <a:rPr lang="fr-FR" sz="1400" b="1" dirty="0" smtClean="0">
                <a:solidFill>
                  <a:srgbClr val="3D566E"/>
                </a:solidFill>
              </a:rPr>
              <a:t>accepte la proposition </a:t>
            </a:r>
            <a:r>
              <a:rPr lang="fr-FR" sz="1400" b="1" dirty="0">
                <a:solidFill>
                  <a:srgbClr val="3D566E"/>
                </a:solidFill>
              </a:rPr>
              <a:t>ou </a:t>
            </a:r>
            <a:r>
              <a:rPr lang="fr-FR" sz="1400" b="1" dirty="0" smtClean="0">
                <a:solidFill>
                  <a:srgbClr val="3D566E"/>
                </a:solidFill>
              </a:rPr>
              <a:t>y renonce</a:t>
            </a:r>
            <a:endParaRPr lang="fr-FR" sz="1400" b="1" dirty="0">
              <a:solidFill>
                <a:srgbClr val="3D566E"/>
              </a:solidFill>
            </a:endParaRPr>
          </a:p>
        </p:txBody>
      </p:sp>
      <p:sp>
        <p:nvSpPr>
          <p:cNvPr id="10" name="ZoneTexte 30"/>
          <p:cNvSpPr txBox="1">
            <a:spLocks noChangeArrowheads="1"/>
          </p:cNvSpPr>
          <p:nvPr/>
        </p:nvSpPr>
        <p:spPr bwMode="auto">
          <a:xfrm>
            <a:off x="1282700" y="2142795"/>
            <a:ext cx="2808288"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dirty="0">
                <a:solidFill>
                  <a:srgbClr val="3D566E"/>
                </a:solidFill>
              </a:rPr>
              <a:t>Réponse donnée au futur étudiant</a:t>
            </a:r>
          </a:p>
        </p:txBody>
      </p:sp>
      <p:sp>
        <p:nvSpPr>
          <p:cNvPr id="11" name="Rectangle à coins arrondis 10"/>
          <p:cNvSpPr/>
          <p:nvPr/>
        </p:nvSpPr>
        <p:spPr>
          <a:xfrm>
            <a:off x="1357313" y="3468357"/>
            <a:ext cx="2657475" cy="323850"/>
          </a:xfrm>
          <a:prstGeom prst="round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smtClean="0">
                <a:solidFill>
                  <a:srgbClr val="3D566E"/>
                </a:solidFill>
              </a:rPr>
              <a:t>Non</a:t>
            </a:r>
            <a:endParaRPr lang="fr-FR" sz="1400" b="1" dirty="0">
              <a:solidFill>
                <a:srgbClr val="3D566E"/>
              </a:solidFill>
            </a:endParaRPr>
          </a:p>
        </p:txBody>
      </p:sp>
      <p:sp>
        <p:nvSpPr>
          <p:cNvPr id="12" name="ZoneTexte 35"/>
          <p:cNvSpPr txBox="1">
            <a:spLocks noChangeArrowheads="1"/>
          </p:cNvSpPr>
          <p:nvPr/>
        </p:nvSpPr>
        <p:spPr bwMode="auto">
          <a:xfrm>
            <a:off x="2490788" y="3217532"/>
            <a:ext cx="706437"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b="1" dirty="0">
                <a:solidFill>
                  <a:srgbClr val="3D566E"/>
                </a:solidFill>
              </a:rPr>
              <a:t>ou</a:t>
            </a:r>
          </a:p>
        </p:txBody>
      </p:sp>
      <p:sp>
        <p:nvSpPr>
          <p:cNvPr id="13" name="ZoneTexte 36"/>
          <p:cNvSpPr txBox="1">
            <a:spLocks noChangeArrowheads="1"/>
          </p:cNvSpPr>
          <p:nvPr/>
        </p:nvSpPr>
        <p:spPr bwMode="auto">
          <a:xfrm>
            <a:off x="5492322" y="2161845"/>
            <a:ext cx="2195513"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dirty="0" smtClean="0">
                <a:solidFill>
                  <a:srgbClr val="3D566E"/>
                </a:solidFill>
              </a:rPr>
              <a:t>Choix du </a:t>
            </a:r>
            <a:r>
              <a:rPr lang="fr-FR" altLang="fr-FR" sz="1400" dirty="0">
                <a:solidFill>
                  <a:srgbClr val="3D566E"/>
                </a:solidFill>
              </a:rPr>
              <a:t>futur étudiant</a:t>
            </a:r>
          </a:p>
        </p:txBody>
      </p:sp>
      <p:sp>
        <p:nvSpPr>
          <p:cNvPr id="14" name="Flèche droite 13"/>
          <p:cNvSpPr/>
          <p:nvPr/>
        </p:nvSpPr>
        <p:spPr>
          <a:xfrm>
            <a:off x="4135438" y="3014332"/>
            <a:ext cx="671512" cy="206375"/>
          </a:xfrm>
          <a:prstGeom prst="rightArrow">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5" name="Rectangle à coins arrondis 14"/>
          <p:cNvSpPr/>
          <p:nvPr/>
        </p:nvSpPr>
        <p:spPr>
          <a:xfrm>
            <a:off x="4919662" y="2974645"/>
            <a:ext cx="3420000" cy="323850"/>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rgbClr val="3D566E"/>
                </a:solidFill>
              </a:rPr>
              <a:t>Il maintient </a:t>
            </a:r>
            <a:r>
              <a:rPr lang="fr-FR" sz="1400" b="1" dirty="0" smtClean="0">
                <a:solidFill>
                  <a:srgbClr val="3D566E"/>
                </a:solidFill>
              </a:rPr>
              <a:t>le vœu en attente ou y renonce</a:t>
            </a:r>
            <a:endParaRPr lang="fr-FR" sz="1400" b="1" dirty="0">
              <a:solidFill>
                <a:srgbClr val="3D566E"/>
              </a:solidFill>
            </a:endParaRPr>
          </a:p>
        </p:txBody>
      </p:sp>
      <p:sp>
        <p:nvSpPr>
          <p:cNvPr id="16" name="Rectangle à coins arrondis 15"/>
          <p:cNvSpPr/>
          <p:nvPr/>
        </p:nvSpPr>
        <p:spPr>
          <a:xfrm>
            <a:off x="1360488" y="4529138"/>
            <a:ext cx="2657475" cy="325437"/>
          </a:xfrm>
          <a:prstGeom prst="roundRect">
            <a:avLst/>
          </a:prstGeom>
          <a:solidFill>
            <a:srgbClr val="51BA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chemeClr val="bg1"/>
                </a:solidFill>
              </a:rPr>
              <a:t>OUI (proposition d’admission)</a:t>
            </a:r>
          </a:p>
        </p:txBody>
      </p:sp>
      <p:sp>
        <p:nvSpPr>
          <p:cNvPr id="17" name="Rectangle à coins arrondis 16"/>
          <p:cNvSpPr/>
          <p:nvPr/>
        </p:nvSpPr>
        <p:spPr>
          <a:xfrm>
            <a:off x="1366838" y="5045075"/>
            <a:ext cx="2657475" cy="323850"/>
          </a:xfrm>
          <a:prstGeom prst="roundRect">
            <a:avLst/>
          </a:prstGeom>
          <a:solidFill>
            <a:srgbClr val="51BA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chemeClr val="bg1"/>
                </a:solidFill>
              </a:rPr>
              <a:t>OUI-SI (proposition d’admission)</a:t>
            </a:r>
          </a:p>
        </p:txBody>
      </p:sp>
      <p:sp>
        <p:nvSpPr>
          <p:cNvPr id="18" name="ZoneTexte 41"/>
          <p:cNvSpPr txBox="1">
            <a:spLocks noChangeArrowheads="1"/>
          </p:cNvSpPr>
          <p:nvPr/>
        </p:nvSpPr>
        <p:spPr bwMode="auto">
          <a:xfrm>
            <a:off x="2500313" y="4794250"/>
            <a:ext cx="706437"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b="1" dirty="0">
                <a:solidFill>
                  <a:srgbClr val="3D566E"/>
                </a:solidFill>
              </a:rPr>
              <a:t>ou</a:t>
            </a:r>
          </a:p>
        </p:txBody>
      </p:sp>
      <p:sp>
        <p:nvSpPr>
          <p:cNvPr id="19" name="Flèche droite 18"/>
          <p:cNvSpPr/>
          <p:nvPr/>
        </p:nvSpPr>
        <p:spPr>
          <a:xfrm>
            <a:off x="4144963" y="4600575"/>
            <a:ext cx="671512" cy="206375"/>
          </a:xfrm>
          <a:prstGeom prst="rightArrow">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solidFill>
                <a:srgbClr val="3D566E"/>
              </a:solidFill>
            </a:endParaRPr>
          </a:p>
        </p:txBody>
      </p:sp>
      <p:sp>
        <p:nvSpPr>
          <p:cNvPr id="21" name="ZoneTexte 44"/>
          <p:cNvSpPr txBox="1">
            <a:spLocks noChangeArrowheads="1"/>
          </p:cNvSpPr>
          <p:nvPr/>
        </p:nvSpPr>
        <p:spPr bwMode="auto">
          <a:xfrm>
            <a:off x="1292225" y="4233863"/>
            <a:ext cx="2808288"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dirty="0">
                <a:solidFill>
                  <a:srgbClr val="3D566E"/>
                </a:solidFill>
              </a:rPr>
              <a:t>Réponse donnée au futur étudiant</a:t>
            </a:r>
          </a:p>
        </p:txBody>
      </p:sp>
      <p:sp>
        <p:nvSpPr>
          <p:cNvPr id="22" name="Rectangle à coins arrondis 21"/>
          <p:cNvSpPr/>
          <p:nvPr/>
        </p:nvSpPr>
        <p:spPr>
          <a:xfrm>
            <a:off x="1366838" y="5549900"/>
            <a:ext cx="2657475" cy="323850"/>
          </a:xfrm>
          <a:prstGeom prst="roundRect">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chemeClr val="bg1"/>
                </a:solidFill>
              </a:rPr>
              <a:t>En attente d’une place</a:t>
            </a:r>
          </a:p>
        </p:txBody>
      </p:sp>
      <p:sp>
        <p:nvSpPr>
          <p:cNvPr id="23" name="ZoneTexte 46"/>
          <p:cNvSpPr txBox="1">
            <a:spLocks noChangeArrowheads="1"/>
          </p:cNvSpPr>
          <p:nvPr/>
        </p:nvSpPr>
        <p:spPr bwMode="auto">
          <a:xfrm>
            <a:off x="2500313" y="5299075"/>
            <a:ext cx="706437"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b="1">
                <a:solidFill>
                  <a:srgbClr val="3D566E"/>
                </a:solidFill>
              </a:rPr>
              <a:t>ou</a:t>
            </a:r>
          </a:p>
        </p:txBody>
      </p:sp>
      <p:sp>
        <p:nvSpPr>
          <p:cNvPr id="24" name="ZoneTexte 47"/>
          <p:cNvSpPr txBox="1">
            <a:spLocks noChangeArrowheads="1"/>
          </p:cNvSpPr>
          <p:nvPr/>
        </p:nvSpPr>
        <p:spPr bwMode="auto">
          <a:xfrm>
            <a:off x="5140325" y="4252913"/>
            <a:ext cx="2195513"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dirty="0" smtClean="0">
                <a:solidFill>
                  <a:srgbClr val="3D566E"/>
                </a:solidFill>
              </a:rPr>
              <a:t>Choix du </a:t>
            </a:r>
            <a:r>
              <a:rPr lang="fr-FR" altLang="fr-FR" sz="1400" dirty="0">
                <a:solidFill>
                  <a:srgbClr val="3D566E"/>
                </a:solidFill>
              </a:rPr>
              <a:t>futur étudiant</a:t>
            </a:r>
          </a:p>
        </p:txBody>
      </p:sp>
      <p:sp>
        <p:nvSpPr>
          <p:cNvPr id="25" name="Flèche droite 24"/>
          <p:cNvSpPr/>
          <p:nvPr/>
        </p:nvSpPr>
        <p:spPr>
          <a:xfrm>
            <a:off x="4144963" y="5095875"/>
            <a:ext cx="671512" cy="206375"/>
          </a:xfrm>
          <a:prstGeom prst="rightArrow">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solidFill>
                <a:srgbClr val="3D566E"/>
              </a:solidFill>
            </a:endParaRPr>
          </a:p>
        </p:txBody>
      </p:sp>
      <p:sp>
        <p:nvSpPr>
          <p:cNvPr id="27" name="Flèche droite 26"/>
          <p:cNvSpPr/>
          <p:nvPr/>
        </p:nvSpPr>
        <p:spPr>
          <a:xfrm>
            <a:off x="4135438" y="5600700"/>
            <a:ext cx="671512" cy="206375"/>
          </a:xfrm>
          <a:prstGeom prst="rightArrow">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solidFill>
                <a:srgbClr val="3D566E"/>
              </a:solidFill>
            </a:endParaRPr>
          </a:p>
        </p:txBody>
      </p:sp>
      <p:sp>
        <p:nvSpPr>
          <p:cNvPr id="29" name="Espace réservé du texte 2"/>
          <p:cNvSpPr txBox="1">
            <a:spLocks/>
          </p:cNvSpPr>
          <p:nvPr/>
        </p:nvSpPr>
        <p:spPr>
          <a:xfrm>
            <a:off x="417193" y="3884459"/>
            <a:ext cx="8159932" cy="487516"/>
          </a:xfrm>
          <a:prstGeom prst="rect">
            <a:avLst/>
          </a:prstGeom>
        </p:spPr>
        <p:txBody>
          <a:bodyPr vert="horz" lIns="91440" tIns="45720" rIns="91440" bIns="45720" rtlCol="0">
            <a:norm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600" b="1" dirty="0" smtClean="0"/>
              <a:t>Formation non sélective (licences, PASS) : </a:t>
            </a:r>
            <a:endParaRPr lang="fr-FR" b="1" dirty="0" smtClean="0"/>
          </a:p>
          <a:p>
            <a:endParaRPr lang="fr-FR" dirty="0" smtClean="0"/>
          </a:p>
          <a:p>
            <a:endParaRPr lang="fr-FR" dirty="0"/>
          </a:p>
        </p:txBody>
      </p:sp>
      <p:sp>
        <p:nvSpPr>
          <p:cNvPr id="31" name="Rectangle 30"/>
          <p:cNvSpPr/>
          <p:nvPr/>
        </p:nvSpPr>
        <p:spPr>
          <a:xfrm>
            <a:off x="2500313" y="6153150"/>
            <a:ext cx="5839736" cy="5238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0" name="Rectangle 29"/>
          <p:cNvSpPr>
            <a:spLocks noChangeArrowheads="1"/>
          </p:cNvSpPr>
          <p:nvPr/>
        </p:nvSpPr>
        <p:spPr bwMode="auto">
          <a:xfrm>
            <a:off x="2474913" y="6026150"/>
            <a:ext cx="5580062"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627063"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lvl="2" eaLnBrk="1" hangingPunct="1">
              <a:spcBef>
                <a:spcPct val="0"/>
              </a:spcBef>
              <a:buClr>
                <a:srgbClr val="F28E65"/>
              </a:buClr>
              <a:buFontTx/>
              <a:buNone/>
            </a:pPr>
            <a:r>
              <a:rPr lang="fr-FR" altLang="fr-FR" sz="1400" b="1" dirty="0">
                <a:solidFill>
                  <a:srgbClr val="3D566E"/>
                </a:solidFill>
              </a:rPr>
              <a:t>oui – si : </a:t>
            </a:r>
            <a:r>
              <a:rPr lang="fr-FR" altLang="fr-FR" sz="1400" dirty="0">
                <a:solidFill>
                  <a:srgbClr val="3D566E"/>
                </a:solidFill>
              </a:rPr>
              <a:t>le lycéen se voit proposer un </a:t>
            </a:r>
            <a:r>
              <a:rPr lang="fr-FR" altLang="fr-FR" sz="1400" b="1" dirty="0">
                <a:solidFill>
                  <a:srgbClr val="3D566E"/>
                </a:solidFill>
              </a:rPr>
              <a:t>parcours de </a:t>
            </a:r>
            <a:r>
              <a:rPr lang="fr-FR" altLang="fr-FR" sz="1400" b="1" dirty="0" smtClean="0">
                <a:solidFill>
                  <a:srgbClr val="3D566E"/>
                </a:solidFill>
              </a:rPr>
              <a:t>réussite personnalisé</a:t>
            </a:r>
            <a:r>
              <a:rPr lang="fr-FR" altLang="fr-FR" sz="1400" dirty="0" smtClean="0">
                <a:solidFill>
                  <a:srgbClr val="3D566E"/>
                </a:solidFill>
              </a:rPr>
              <a:t> </a:t>
            </a:r>
            <a:r>
              <a:rPr lang="fr-FR" altLang="fr-FR" sz="1400" dirty="0">
                <a:solidFill>
                  <a:srgbClr val="3D566E"/>
                </a:solidFill>
              </a:rPr>
              <a:t>pour se renforcer dans les compétences attendues et se donner toutes les chances de réussir</a:t>
            </a:r>
          </a:p>
        </p:txBody>
      </p:sp>
      <p:sp>
        <p:nvSpPr>
          <p:cNvPr id="32" name="Rectangle à coins arrondis 31"/>
          <p:cNvSpPr/>
          <p:nvPr/>
        </p:nvSpPr>
        <p:spPr>
          <a:xfrm>
            <a:off x="4933833" y="4533944"/>
            <a:ext cx="3420000" cy="324000"/>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400" b="1" dirty="0">
                <a:solidFill>
                  <a:srgbClr val="3D566E"/>
                </a:solidFill>
              </a:rPr>
              <a:t>Il </a:t>
            </a:r>
            <a:r>
              <a:rPr lang="fr-FR" sz="1400" b="1" dirty="0" smtClean="0">
                <a:solidFill>
                  <a:srgbClr val="3D566E"/>
                </a:solidFill>
              </a:rPr>
              <a:t>accepte la proposition </a:t>
            </a:r>
            <a:r>
              <a:rPr lang="fr-FR" sz="1400" b="1" dirty="0">
                <a:solidFill>
                  <a:srgbClr val="3D566E"/>
                </a:solidFill>
              </a:rPr>
              <a:t>ou </a:t>
            </a:r>
            <a:r>
              <a:rPr lang="fr-FR" sz="1400" b="1" dirty="0" smtClean="0">
                <a:solidFill>
                  <a:srgbClr val="3D566E"/>
                </a:solidFill>
              </a:rPr>
              <a:t>y renonce</a:t>
            </a:r>
            <a:endParaRPr lang="fr-FR" sz="1400" b="1" dirty="0">
              <a:solidFill>
                <a:srgbClr val="3D566E"/>
              </a:solidFill>
            </a:endParaRPr>
          </a:p>
        </p:txBody>
      </p:sp>
      <p:sp>
        <p:nvSpPr>
          <p:cNvPr id="33" name="Rectangle à coins arrondis 32"/>
          <p:cNvSpPr/>
          <p:nvPr/>
        </p:nvSpPr>
        <p:spPr>
          <a:xfrm>
            <a:off x="4958637" y="5026600"/>
            <a:ext cx="3420000" cy="324000"/>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400" b="1" dirty="0">
                <a:solidFill>
                  <a:srgbClr val="3D566E"/>
                </a:solidFill>
              </a:rPr>
              <a:t>Il </a:t>
            </a:r>
            <a:r>
              <a:rPr lang="fr-FR" sz="1400" b="1" dirty="0" smtClean="0">
                <a:solidFill>
                  <a:srgbClr val="3D566E"/>
                </a:solidFill>
              </a:rPr>
              <a:t>accepte la proposition </a:t>
            </a:r>
            <a:r>
              <a:rPr lang="fr-FR" sz="1400" b="1" dirty="0">
                <a:solidFill>
                  <a:srgbClr val="3D566E"/>
                </a:solidFill>
              </a:rPr>
              <a:t>ou </a:t>
            </a:r>
            <a:r>
              <a:rPr lang="fr-FR" sz="1400" b="1" dirty="0" smtClean="0">
                <a:solidFill>
                  <a:srgbClr val="3D566E"/>
                </a:solidFill>
              </a:rPr>
              <a:t>y renonce</a:t>
            </a:r>
            <a:endParaRPr lang="fr-FR" sz="1400" b="1" dirty="0">
              <a:solidFill>
                <a:srgbClr val="3D566E"/>
              </a:solidFill>
            </a:endParaRPr>
          </a:p>
        </p:txBody>
      </p:sp>
      <p:sp>
        <p:nvSpPr>
          <p:cNvPr id="34" name="Rectangle à coins arrondis 33"/>
          <p:cNvSpPr/>
          <p:nvPr/>
        </p:nvSpPr>
        <p:spPr>
          <a:xfrm>
            <a:off x="4944466" y="5508837"/>
            <a:ext cx="3420000" cy="323850"/>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rgbClr val="3D566E"/>
                </a:solidFill>
              </a:rPr>
              <a:t>Il maintient </a:t>
            </a:r>
            <a:r>
              <a:rPr lang="fr-FR" sz="1400" b="1" dirty="0" smtClean="0">
                <a:solidFill>
                  <a:srgbClr val="3D566E"/>
                </a:solidFill>
              </a:rPr>
              <a:t>le vœu en attente ou y renonce</a:t>
            </a:r>
            <a:endParaRPr lang="fr-FR" sz="1400" b="1" dirty="0">
              <a:solidFill>
                <a:srgbClr val="3D566E"/>
              </a:solidFill>
            </a:endParaRPr>
          </a:p>
        </p:txBody>
      </p:sp>
    </p:spTree>
    <p:extLst>
      <p:ext uri="{BB962C8B-B14F-4D97-AF65-F5344CB8AC3E}">
        <p14:creationId xmlns:p14="http://schemas.microsoft.com/office/powerpoint/2010/main" xmlns="" val="369363177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700" dirty="0" smtClean="0"/>
              <a:t>Comment répondre aux propositions reçues (1/4)</a:t>
            </a:r>
            <a:r>
              <a:rPr lang="fr-FR" dirty="0" smtClean="0"/>
              <a:t> </a:t>
            </a:r>
            <a:endParaRPr lang="fr-FR" dirty="0"/>
          </a:p>
        </p:txBody>
      </p:sp>
      <p:sp>
        <p:nvSpPr>
          <p:cNvPr id="3" name="Espace réservé du texte 2"/>
          <p:cNvSpPr>
            <a:spLocks noGrp="1"/>
          </p:cNvSpPr>
          <p:nvPr>
            <p:ph type="body" sz="quarter" idx="13"/>
          </p:nvPr>
        </p:nvSpPr>
        <p:spPr>
          <a:xfrm>
            <a:off x="426718" y="1251127"/>
            <a:ext cx="8159932" cy="4905124"/>
          </a:xfrm>
        </p:spPr>
        <p:txBody>
          <a:bodyPr>
            <a:normAutofit fontScale="92500" lnSpcReduction="10000"/>
          </a:bodyPr>
          <a:lstStyle/>
          <a:p>
            <a:r>
              <a:rPr lang="fr-FR" sz="2400" b="1" dirty="0" smtClean="0"/>
              <a:t> Quand </a:t>
            </a:r>
            <a:r>
              <a:rPr lang="fr-FR" sz="2400" b="1" dirty="0"/>
              <a:t>une proposition d’admission </a:t>
            </a:r>
            <a:r>
              <a:rPr lang="fr-FR" sz="2400" b="1" dirty="0" smtClean="0"/>
              <a:t>est reçue, le candidat est prévenu : </a:t>
            </a:r>
            <a:endParaRPr lang="fr-FR" sz="2400" b="1" dirty="0"/>
          </a:p>
          <a:p>
            <a:pPr lvl="1">
              <a:buFont typeface="Arial" panose="020B0604020202020204" pitchFamily="34" charset="0"/>
              <a:buChar char="•"/>
            </a:pPr>
            <a:r>
              <a:rPr lang="fr-FR" sz="2000" b="1" dirty="0" smtClean="0">
                <a:solidFill>
                  <a:srgbClr val="F28E65"/>
                </a:solidFill>
              </a:rPr>
              <a:t>par SMS et par mail </a:t>
            </a:r>
            <a:r>
              <a:rPr lang="fr-FR" sz="2000" b="1" dirty="0">
                <a:solidFill>
                  <a:srgbClr val="F28E65"/>
                </a:solidFill>
              </a:rPr>
              <a:t>dans sa messagerie personnelle </a:t>
            </a:r>
            <a:r>
              <a:rPr lang="fr-FR" sz="2000" dirty="0"/>
              <a:t>(rappel : une adresse mail valide et régulièrement consultée et un numéro de portable sont demandés au moment de l’inscription  Parcoursup)</a:t>
            </a:r>
          </a:p>
          <a:p>
            <a:pPr lvl="1">
              <a:buFont typeface="Arial" panose="020B0604020202020204" pitchFamily="34" charset="0"/>
              <a:buChar char="•"/>
            </a:pPr>
            <a:r>
              <a:rPr lang="fr-FR" sz="2000" b="1" dirty="0" smtClean="0">
                <a:solidFill>
                  <a:srgbClr val="F28E65"/>
                </a:solidFill>
              </a:rPr>
              <a:t>par notification sur </a:t>
            </a:r>
            <a:r>
              <a:rPr lang="fr-FR" sz="2000" b="1" dirty="0">
                <a:solidFill>
                  <a:srgbClr val="F28E65"/>
                </a:solidFill>
              </a:rPr>
              <a:t>l’application Parcoursup </a:t>
            </a:r>
            <a:r>
              <a:rPr lang="fr-FR" sz="2000" dirty="0"/>
              <a:t>préalablement installée sur son portable</a:t>
            </a:r>
          </a:p>
          <a:p>
            <a:pPr lvl="1">
              <a:buFont typeface="Arial" panose="020B0604020202020204" pitchFamily="34" charset="0"/>
              <a:buChar char="•"/>
            </a:pPr>
            <a:r>
              <a:rPr lang="fr-FR" sz="2000" b="1" dirty="0" smtClean="0">
                <a:solidFill>
                  <a:srgbClr val="F28E65"/>
                </a:solidFill>
              </a:rPr>
              <a:t>dans </a:t>
            </a:r>
            <a:r>
              <a:rPr lang="fr-FR" sz="2000" b="1" dirty="0">
                <a:solidFill>
                  <a:srgbClr val="F28E65"/>
                </a:solidFill>
              </a:rPr>
              <a:t>la messagerie intégrée </a:t>
            </a:r>
            <a:r>
              <a:rPr lang="fr-FR" sz="2000" b="1" dirty="0" smtClean="0">
                <a:solidFill>
                  <a:srgbClr val="F28E65"/>
                </a:solidFill>
              </a:rPr>
              <a:t>au dossier </a:t>
            </a:r>
            <a:r>
              <a:rPr lang="fr-FR" sz="2000" dirty="0" smtClean="0"/>
              <a:t>candidat sur Parcoursup</a:t>
            </a:r>
          </a:p>
          <a:p>
            <a:pPr marL="457200" lvl="1" indent="0">
              <a:buNone/>
            </a:pPr>
            <a:endParaRPr lang="fr-FR" sz="2000" dirty="0" smtClean="0"/>
          </a:p>
          <a:p>
            <a:pPr marL="457200" lvl="1" indent="0">
              <a:buNone/>
            </a:pPr>
            <a:endParaRPr lang="fr-FR" sz="2100" dirty="0"/>
          </a:p>
          <a:p>
            <a:endParaRPr lang="fr-FR" sz="2600" b="1" dirty="0" smtClean="0"/>
          </a:p>
          <a:p>
            <a:r>
              <a:rPr lang="fr-FR" sz="2400" b="1" dirty="0" smtClean="0"/>
              <a:t> L’application Parcoursup:</a:t>
            </a:r>
          </a:p>
          <a:p>
            <a:pPr lvl="1">
              <a:buFont typeface="Arial" panose="020B0604020202020204" pitchFamily="34" charset="0"/>
              <a:buChar char="•"/>
            </a:pPr>
            <a:r>
              <a:rPr lang="fr-FR" sz="2000" dirty="0" smtClean="0"/>
              <a:t> elle permet </a:t>
            </a:r>
            <a:r>
              <a:rPr lang="fr-FR" sz="2000" dirty="0"/>
              <a:t>de recevoir sur son portable toutes les notifications </a:t>
            </a:r>
            <a:endParaRPr lang="fr-FR" sz="2000" dirty="0" smtClean="0"/>
          </a:p>
          <a:p>
            <a:pPr marL="457200" lvl="1" indent="0">
              <a:buNone/>
            </a:pPr>
            <a:r>
              <a:rPr lang="fr-FR" sz="2000" dirty="0" smtClean="0"/>
              <a:t>et </a:t>
            </a:r>
            <a:r>
              <a:rPr lang="fr-FR" sz="2000" dirty="0"/>
              <a:t>alertes durant la procédure</a:t>
            </a:r>
          </a:p>
          <a:p>
            <a:pPr lvl="1">
              <a:buFont typeface="Arial" panose="020B0604020202020204" pitchFamily="34" charset="0"/>
              <a:buChar char="•"/>
            </a:pPr>
            <a:r>
              <a:rPr lang="fr-FR" sz="2000" b="1" dirty="0" smtClean="0">
                <a:solidFill>
                  <a:srgbClr val="F28E65"/>
                </a:solidFill>
              </a:rPr>
              <a:t> elle sera téléchargeable</a:t>
            </a:r>
            <a:r>
              <a:rPr lang="fr-FR" sz="2000" dirty="0" smtClean="0"/>
              <a:t>  avant  le 19 mai sur                          et</a:t>
            </a:r>
            <a:endParaRPr lang="fr-FR" sz="2000"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48</a:t>
            </a:fld>
            <a:endParaRPr lang="fr-FR" dirty="0"/>
          </a:p>
        </p:txBody>
      </p:sp>
      <p:sp>
        <p:nvSpPr>
          <p:cNvPr id="5" name="Rectangle 4"/>
          <p:cNvSpPr/>
          <p:nvPr/>
        </p:nvSpPr>
        <p:spPr>
          <a:xfrm>
            <a:off x="743919" y="3811979"/>
            <a:ext cx="7642462" cy="574198"/>
          </a:xfrm>
          <a:prstGeom prst="rect">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0">
              <a:lnSpc>
                <a:spcPct val="90000"/>
              </a:lnSpc>
              <a:buSzPct val="100000"/>
              <a:buNone/>
              <a:defRPr/>
            </a:pPr>
            <a:r>
              <a:rPr lang="fr-FR" sz="1600" b="1" dirty="0" smtClean="0">
                <a:solidFill>
                  <a:srgbClr val="F28E65"/>
                </a:solidFill>
              </a:rPr>
              <a:t>Info </a:t>
            </a:r>
            <a:r>
              <a:rPr lang="fr-FR" sz="1600" dirty="0" smtClean="0">
                <a:solidFill>
                  <a:srgbClr val="3D566E"/>
                </a:solidFill>
              </a:rPr>
              <a:t>: les parents seront également prévenus lorsqu’ils ont renseigné leur adresse mail et leur numéro de portable sur la plateforme / dossier candidat / profil</a:t>
            </a:r>
            <a:endParaRPr lang="fr-FR" sz="1600" dirty="0">
              <a:solidFill>
                <a:srgbClr val="3D566E"/>
              </a:solidFill>
            </a:endParaRPr>
          </a:p>
        </p:txBody>
      </p:sp>
      <p:pic>
        <p:nvPicPr>
          <p:cNvPr id="6" name="Image 2"/>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5696697" y="5652401"/>
            <a:ext cx="1181998"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Image 3"/>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7278492" y="5681548"/>
            <a:ext cx="1295400" cy="388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89517001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700" dirty="0" smtClean="0"/>
              <a:t>Comment répondre aux propositions reçues (2/4) </a:t>
            </a:r>
            <a:endParaRPr lang="fr-FR" sz="2700" dirty="0"/>
          </a:p>
        </p:txBody>
      </p:sp>
      <p:sp>
        <p:nvSpPr>
          <p:cNvPr id="3" name="Espace réservé du texte 2"/>
          <p:cNvSpPr>
            <a:spLocks noGrp="1"/>
          </p:cNvSpPr>
          <p:nvPr>
            <p:ph type="body" sz="quarter" idx="13"/>
          </p:nvPr>
        </p:nvSpPr>
        <p:spPr>
          <a:xfrm>
            <a:off x="426717" y="1272393"/>
            <a:ext cx="8610403" cy="4598988"/>
          </a:xfrm>
        </p:spPr>
        <p:txBody>
          <a:bodyPr>
            <a:normAutofit/>
          </a:bodyPr>
          <a:lstStyle/>
          <a:p>
            <a:r>
              <a:rPr lang="fr-FR" sz="2400" b="1" dirty="0" smtClean="0"/>
              <a:t> Les </a:t>
            </a:r>
            <a:r>
              <a:rPr lang="fr-FR" sz="2400" b="1" dirty="0" smtClean="0">
                <a:solidFill>
                  <a:srgbClr val="F28E65"/>
                </a:solidFill>
              </a:rPr>
              <a:t>délais à respecter </a:t>
            </a:r>
            <a:r>
              <a:rPr lang="fr-FR" sz="2400" b="1" dirty="0" smtClean="0"/>
              <a:t>pour accepter (ou refuser) une proposition d’admission :</a:t>
            </a:r>
            <a:endParaRPr lang="fr-FR" sz="1800" b="1" dirty="0" smtClean="0">
              <a:solidFill>
                <a:srgbClr val="F28E65"/>
              </a:solidFill>
            </a:endParaRPr>
          </a:p>
          <a:p>
            <a:pPr lvl="1">
              <a:buFont typeface="Arial" panose="020B0604020202020204" pitchFamily="34" charset="0"/>
              <a:buChar char="•"/>
            </a:pPr>
            <a:r>
              <a:rPr lang="fr-FR" sz="2000" b="1" dirty="0" smtClean="0">
                <a:solidFill>
                  <a:srgbClr val="F28E65"/>
                </a:solidFill>
              </a:rPr>
              <a:t>Entre le 19 et le 23 mai 2020 inclus </a:t>
            </a:r>
            <a:r>
              <a:rPr lang="fr-FR" sz="2000" b="1" dirty="0" smtClean="0"/>
              <a:t>: vous avez 5 jours pour répondre </a:t>
            </a:r>
            <a:r>
              <a:rPr lang="fr-FR" sz="1800" b="1" dirty="0" smtClean="0"/>
              <a:t>(J+4)</a:t>
            </a:r>
            <a:endParaRPr lang="fr-FR" sz="1800" dirty="0"/>
          </a:p>
          <a:p>
            <a:pPr lvl="1"/>
            <a:endParaRPr lang="fr-FR" sz="2100" dirty="0" smtClean="0"/>
          </a:p>
          <a:p>
            <a:pPr lvl="1"/>
            <a:endParaRPr lang="fr-FR" sz="2100" dirty="0" smtClean="0"/>
          </a:p>
          <a:p>
            <a:pPr lvl="1">
              <a:buFont typeface="Arial" panose="020B0604020202020204" pitchFamily="34" charset="0"/>
              <a:buChar char="•"/>
            </a:pPr>
            <a:r>
              <a:rPr lang="fr-FR" sz="2000" b="1" dirty="0" smtClean="0">
                <a:solidFill>
                  <a:srgbClr val="F28E65"/>
                </a:solidFill>
              </a:rPr>
              <a:t>Le 24 mai 2020 : </a:t>
            </a:r>
            <a:r>
              <a:rPr lang="fr-FR" sz="2000" b="1" dirty="0" smtClean="0"/>
              <a:t>vous avez 4 jours pour répondre (J+3)</a:t>
            </a:r>
          </a:p>
          <a:p>
            <a:pPr lvl="1">
              <a:buFont typeface="Arial" panose="020B0604020202020204" pitchFamily="34" charset="0"/>
              <a:buChar char="•"/>
            </a:pPr>
            <a:r>
              <a:rPr lang="fr-FR" sz="2000" b="1" dirty="0" smtClean="0">
                <a:solidFill>
                  <a:srgbClr val="F28E65"/>
                </a:solidFill>
              </a:rPr>
              <a:t>À partir du 25 mai 2020 </a:t>
            </a:r>
            <a:r>
              <a:rPr lang="fr-FR" sz="2000" b="1" dirty="0" smtClean="0"/>
              <a:t>: vous avez 3 jours pour répondre (J+2)</a:t>
            </a:r>
            <a:endParaRPr lang="fr-FR" sz="2000" b="1" dirty="0"/>
          </a:p>
          <a:p>
            <a:pPr marL="0" indent="0">
              <a:buNone/>
            </a:pPr>
            <a:endParaRPr lang="fr-FR" sz="2600" dirty="0"/>
          </a:p>
          <a:p>
            <a:pPr marL="0" indent="0">
              <a:buNone/>
            </a:pP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49</a:t>
            </a:fld>
            <a:endParaRPr lang="fr-FR" dirty="0"/>
          </a:p>
        </p:txBody>
      </p:sp>
      <p:sp>
        <p:nvSpPr>
          <p:cNvPr id="5" name="Rectangle 4"/>
          <p:cNvSpPr/>
          <p:nvPr/>
        </p:nvSpPr>
        <p:spPr>
          <a:xfrm>
            <a:off x="1060923" y="2531555"/>
            <a:ext cx="7164000" cy="576000"/>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0">
              <a:lnSpc>
                <a:spcPct val="90000"/>
              </a:lnSpc>
              <a:buSzPct val="100000"/>
              <a:buNone/>
              <a:defRPr/>
            </a:pPr>
            <a:r>
              <a:rPr lang="fr-FR" sz="1600" dirty="0">
                <a:solidFill>
                  <a:srgbClr val="3D566E"/>
                </a:solidFill>
              </a:rPr>
              <a:t>Exemple : vous recevez une proposition d’admission le </a:t>
            </a:r>
            <a:r>
              <a:rPr lang="fr-FR" sz="1600" dirty="0" smtClean="0">
                <a:solidFill>
                  <a:srgbClr val="3D566E"/>
                </a:solidFill>
              </a:rPr>
              <a:t>19 </a:t>
            </a:r>
            <a:r>
              <a:rPr lang="fr-FR" sz="1600" dirty="0">
                <a:solidFill>
                  <a:srgbClr val="3D566E"/>
                </a:solidFill>
              </a:rPr>
              <a:t>mai </a:t>
            </a:r>
            <a:r>
              <a:rPr lang="fr-FR" sz="1600" dirty="0" smtClean="0">
                <a:solidFill>
                  <a:srgbClr val="3D566E"/>
                </a:solidFill>
              </a:rPr>
              <a:t>2020 </a:t>
            </a:r>
            <a:r>
              <a:rPr lang="fr-FR" sz="1600" dirty="0">
                <a:solidFill>
                  <a:srgbClr val="3D566E"/>
                </a:solidFill>
              </a:rPr>
              <a:t>: vous pouvez accepter ou renoncer à cette proposition jusqu’au </a:t>
            </a:r>
            <a:r>
              <a:rPr lang="fr-FR" sz="1600" dirty="0" smtClean="0">
                <a:solidFill>
                  <a:srgbClr val="3D566E"/>
                </a:solidFill>
              </a:rPr>
              <a:t>23 </a:t>
            </a:r>
            <a:r>
              <a:rPr lang="fr-FR" sz="1600" dirty="0">
                <a:solidFill>
                  <a:srgbClr val="3D566E"/>
                </a:solidFill>
              </a:rPr>
              <a:t>mai </a:t>
            </a:r>
            <a:r>
              <a:rPr lang="fr-FR" sz="1600" dirty="0" smtClean="0">
                <a:solidFill>
                  <a:srgbClr val="3D566E"/>
                </a:solidFill>
              </a:rPr>
              <a:t>2020 inclus.</a:t>
            </a:r>
            <a:endParaRPr lang="fr-FR" sz="1600" dirty="0">
              <a:solidFill>
                <a:srgbClr val="3D566E"/>
              </a:solidFill>
            </a:endParaRPr>
          </a:p>
        </p:txBody>
      </p:sp>
      <p:sp>
        <p:nvSpPr>
          <p:cNvPr id="7" name="Rectangle à coins arrondis 6"/>
          <p:cNvSpPr/>
          <p:nvPr/>
        </p:nvSpPr>
        <p:spPr>
          <a:xfrm>
            <a:off x="397582" y="4114732"/>
            <a:ext cx="8639539" cy="1980000"/>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2000" b="1" u="sng" dirty="0" smtClean="0"/>
              <a:t>A savoir :</a:t>
            </a:r>
          </a:p>
          <a:p>
            <a:pPr fontAlgn="auto">
              <a:spcBef>
                <a:spcPts val="0"/>
              </a:spcBef>
              <a:spcAft>
                <a:spcPts val="0"/>
              </a:spcAft>
              <a:defRPr/>
            </a:pPr>
            <a:r>
              <a:rPr lang="fr-FR" b="1" dirty="0" smtClean="0"/>
              <a:t>Les dates limites pour accepter ou refuser une proposition sont affichées  clairement dans le dossier candidat. </a:t>
            </a:r>
          </a:p>
          <a:p>
            <a:pPr fontAlgn="auto">
              <a:spcBef>
                <a:spcPts val="0"/>
              </a:spcBef>
              <a:spcAft>
                <a:spcPts val="0"/>
              </a:spcAft>
              <a:defRPr/>
            </a:pPr>
            <a:endParaRPr lang="fr-FR" b="1" dirty="0"/>
          </a:p>
          <a:p>
            <a:pPr fontAlgn="auto">
              <a:spcBef>
                <a:spcPts val="0"/>
              </a:spcBef>
              <a:spcAft>
                <a:spcPts val="0"/>
              </a:spcAft>
              <a:defRPr/>
            </a:pPr>
            <a:r>
              <a:rPr lang="fr-FR" b="1" dirty="0" smtClean="0"/>
              <a:t>Si le candidat ne répond pas dans les délais, ses propositions d’admission (sauf celle éventuellement déjà acceptée) et ses vœux en attente sont considérés comme abandonnés</a:t>
            </a:r>
            <a:r>
              <a:rPr lang="fr-FR" b="1" dirty="0"/>
              <a:t> </a:t>
            </a:r>
          </a:p>
        </p:txBody>
      </p:sp>
    </p:spTree>
    <p:extLst>
      <p:ext uri="{BB962C8B-B14F-4D97-AF65-F5344CB8AC3E}">
        <p14:creationId xmlns:p14="http://schemas.microsoft.com/office/powerpoint/2010/main" xmlns="" val="25987401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PRINCIPES CLES DE PARCOURSUP </a:t>
            </a:r>
            <a:endParaRPr lang="fr-FR" dirty="0"/>
          </a:p>
        </p:txBody>
      </p:sp>
      <p:sp>
        <p:nvSpPr>
          <p:cNvPr id="3" name="Espace réservé du texte 2"/>
          <p:cNvSpPr>
            <a:spLocks noGrp="1"/>
          </p:cNvSpPr>
          <p:nvPr>
            <p:ph type="body" sz="quarter" idx="13"/>
          </p:nvPr>
        </p:nvSpPr>
        <p:spPr/>
        <p:txBody>
          <a:bodyPr>
            <a:normAutofit fontScale="92500"/>
          </a:bodyPr>
          <a:lstStyle/>
          <a:p>
            <a:pPr marL="0" indent="0">
              <a:buNone/>
            </a:pPr>
            <a:endParaRPr lang="fr-FR" dirty="0"/>
          </a:p>
          <a:p>
            <a:pPr>
              <a:buFontTx/>
              <a:buChar char="-"/>
            </a:pPr>
            <a:r>
              <a:rPr lang="fr-FR" sz="2400" b="1" dirty="0" smtClean="0">
                <a:solidFill>
                  <a:srgbClr val="F28E65"/>
                </a:solidFill>
              </a:rPr>
              <a:t>Un accompagnement de l’élève à chaque étape de la procédure, </a:t>
            </a:r>
            <a:r>
              <a:rPr lang="fr-FR" sz="2400" dirty="0" smtClean="0"/>
              <a:t>de l’élaboration de son projet d’orientation au choix de sa formation </a:t>
            </a:r>
          </a:p>
          <a:p>
            <a:pPr>
              <a:buFontTx/>
              <a:buChar char="-"/>
            </a:pPr>
            <a:endParaRPr lang="fr-FR" sz="1400" dirty="0" smtClean="0"/>
          </a:p>
          <a:p>
            <a:pPr>
              <a:buFontTx/>
              <a:buChar char="-"/>
            </a:pPr>
            <a:r>
              <a:rPr lang="fr-FR" sz="2400" b="1" dirty="0" smtClean="0">
                <a:solidFill>
                  <a:srgbClr val="F28E65"/>
                </a:solidFill>
              </a:rPr>
              <a:t>Des informations clés, </a:t>
            </a:r>
            <a:r>
              <a:rPr lang="fr-FR" sz="2400" dirty="0" smtClean="0"/>
              <a:t>pour mieux connaitre les formations, leurs attendus, les critères généraux d’examen des dossiers, les débouchés professionnels et faire les bons choix pour réussir</a:t>
            </a:r>
          </a:p>
          <a:p>
            <a:pPr>
              <a:buFontTx/>
              <a:buChar char="-"/>
            </a:pPr>
            <a:endParaRPr lang="fr-FR" sz="1400" dirty="0" smtClean="0"/>
          </a:p>
          <a:p>
            <a:pPr>
              <a:buFontTx/>
              <a:buChar char="-"/>
            </a:pPr>
            <a:r>
              <a:rPr lang="fr-FR" sz="2400" b="1" dirty="0" smtClean="0">
                <a:solidFill>
                  <a:srgbClr val="F28E65"/>
                </a:solidFill>
              </a:rPr>
              <a:t>La prise en compte du profil </a:t>
            </a:r>
            <a:r>
              <a:rPr lang="fr-FR" sz="2400" dirty="0" smtClean="0"/>
              <a:t>de chaque lycéen et le </a:t>
            </a:r>
            <a:r>
              <a:rPr lang="fr-FR" sz="2400" b="1" dirty="0">
                <a:solidFill>
                  <a:srgbClr val="F28E65"/>
                </a:solidFill>
              </a:rPr>
              <a:t>dernier mot donné au candidat</a:t>
            </a:r>
            <a:r>
              <a:rPr lang="fr-FR" sz="2400" dirty="0" smtClean="0"/>
              <a:t> pour choisir sa formation </a:t>
            </a:r>
          </a:p>
          <a:p>
            <a:pPr>
              <a:buFontTx/>
              <a:buChar char="-"/>
            </a:pPr>
            <a:endParaRPr lang="fr-FR" sz="1400" dirty="0" smtClean="0"/>
          </a:p>
          <a:p>
            <a:pPr>
              <a:buFontTx/>
              <a:buChar char="-"/>
            </a:pPr>
            <a:r>
              <a:rPr lang="fr-FR" sz="2400" b="1" dirty="0">
                <a:solidFill>
                  <a:srgbClr val="F28E65"/>
                </a:solidFill>
              </a:rPr>
              <a:t>Des parcours de </a:t>
            </a:r>
            <a:r>
              <a:rPr lang="fr-FR" sz="2400" b="1" dirty="0" smtClean="0">
                <a:solidFill>
                  <a:srgbClr val="F28E65"/>
                </a:solidFill>
              </a:rPr>
              <a:t>réussite personnalisés (Oui-Si) à l’université</a:t>
            </a:r>
            <a:r>
              <a:rPr lang="fr-FR" sz="2400" dirty="0" smtClean="0"/>
              <a:t>, pour accompagner la réussite dans l’enseignement supérieur</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a:t>
            </a:fld>
            <a:endParaRPr lang="fr-FR" dirty="0"/>
          </a:p>
        </p:txBody>
      </p:sp>
    </p:spTree>
    <p:extLst>
      <p:ext uri="{BB962C8B-B14F-4D97-AF65-F5344CB8AC3E}">
        <p14:creationId xmlns:p14="http://schemas.microsoft.com/office/powerpoint/2010/main" xmlns="" val="1560827376"/>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700" dirty="0"/>
              <a:t>Comment répondre aux propositions reçues </a:t>
            </a:r>
            <a:r>
              <a:rPr lang="fr-FR" sz="2700" dirty="0" smtClean="0"/>
              <a:t>(3/4)</a:t>
            </a:r>
            <a:endParaRPr lang="fr-FR" sz="2700" dirty="0"/>
          </a:p>
        </p:txBody>
      </p:sp>
      <p:sp>
        <p:nvSpPr>
          <p:cNvPr id="3" name="Espace réservé du texte 2"/>
          <p:cNvSpPr>
            <a:spLocks noGrp="1"/>
          </p:cNvSpPr>
          <p:nvPr>
            <p:ph type="body" sz="quarter" idx="13"/>
          </p:nvPr>
        </p:nvSpPr>
        <p:spPr>
          <a:xfrm>
            <a:off x="288489" y="1293658"/>
            <a:ext cx="8640000" cy="4841327"/>
          </a:xfrm>
        </p:spPr>
        <p:txBody>
          <a:bodyPr>
            <a:normAutofit fontScale="92500" lnSpcReduction="20000"/>
          </a:bodyPr>
          <a:lstStyle/>
          <a:p>
            <a:r>
              <a:rPr lang="fr-FR" sz="2600" b="1" dirty="0" smtClean="0"/>
              <a:t> Le lycéen reçoit une seule proposition d’admission et il a des vœux en attente</a:t>
            </a:r>
          </a:p>
          <a:p>
            <a:pPr lvl="1">
              <a:buFont typeface="Arial" panose="020B0604020202020204" pitchFamily="34" charset="0"/>
              <a:buChar char="•"/>
            </a:pPr>
            <a:r>
              <a:rPr lang="fr-FR" sz="2100" dirty="0" smtClean="0"/>
              <a:t>Il </a:t>
            </a:r>
            <a:r>
              <a:rPr lang="fr-FR" sz="2100" dirty="0">
                <a:solidFill>
                  <a:srgbClr val="F28E65"/>
                </a:solidFill>
              </a:rPr>
              <a:t>accepte</a:t>
            </a:r>
            <a:r>
              <a:rPr lang="fr-FR" sz="2100" dirty="0"/>
              <a:t> la proposition (</a:t>
            </a:r>
            <a:r>
              <a:rPr lang="fr-FR" sz="2100" dirty="0" smtClean="0"/>
              <a:t>ou y renonce) et il indique les vœux en attente qui l’intéressent davantage et qu’il souhaite conserver</a:t>
            </a:r>
            <a:endParaRPr lang="fr-FR" sz="2100" dirty="0"/>
          </a:p>
          <a:p>
            <a:pPr lvl="1">
              <a:buFont typeface="Arial" panose="020B0604020202020204" pitchFamily="34" charset="0"/>
              <a:buChar char="•"/>
            </a:pPr>
            <a:r>
              <a:rPr lang="fr-FR" sz="2100" dirty="0" smtClean="0"/>
              <a:t>S’il accepte définitivement la proposition, cela signifie qu’il renonce à tous ses autres vœux et il </a:t>
            </a:r>
            <a:r>
              <a:rPr lang="fr-FR" sz="2100" dirty="0"/>
              <a:t>consulte les </a:t>
            </a:r>
            <a:r>
              <a:rPr lang="fr-FR" sz="2100" dirty="0">
                <a:solidFill>
                  <a:srgbClr val="F28E65"/>
                </a:solidFill>
              </a:rPr>
              <a:t>modalités d’inscription administrative </a:t>
            </a:r>
            <a:r>
              <a:rPr lang="fr-FR" sz="2100" dirty="0"/>
              <a:t>de la formation acceptée</a:t>
            </a:r>
          </a:p>
          <a:p>
            <a:pPr lvl="1"/>
            <a:endParaRPr lang="fr-FR" sz="2100" dirty="0"/>
          </a:p>
          <a:p>
            <a:r>
              <a:rPr lang="fr-FR" sz="2600" b="1" dirty="0" smtClean="0"/>
              <a:t> Le </a:t>
            </a:r>
            <a:r>
              <a:rPr lang="fr-FR" sz="2600" b="1" dirty="0"/>
              <a:t>lycéen reçoit </a:t>
            </a:r>
            <a:r>
              <a:rPr lang="fr-FR" sz="2600" b="1" dirty="0" smtClean="0"/>
              <a:t>plusieurs propositions </a:t>
            </a:r>
            <a:r>
              <a:rPr lang="fr-FR" sz="2600" b="1" dirty="0"/>
              <a:t>d’admission et il a des vœux en attente</a:t>
            </a:r>
          </a:p>
          <a:p>
            <a:pPr lvl="1">
              <a:buFont typeface="Arial" panose="020B0604020202020204" pitchFamily="34" charset="0"/>
              <a:buChar char="•"/>
            </a:pPr>
            <a:r>
              <a:rPr lang="fr-FR" sz="2100" dirty="0" smtClean="0"/>
              <a:t>Il </a:t>
            </a:r>
            <a:r>
              <a:rPr lang="fr-FR" sz="2100" dirty="0"/>
              <a:t>doit </a:t>
            </a:r>
            <a:r>
              <a:rPr lang="fr-FR" sz="2100" dirty="0" smtClean="0"/>
              <a:t> faire un choix en </a:t>
            </a:r>
            <a:r>
              <a:rPr lang="fr-FR" sz="2100" dirty="0" smtClean="0">
                <a:solidFill>
                  <a:srgbClr val="F28E65"/>
                </a:solidFill>
              </a:rPr>
              <a:t>acceptant </a:t>
            </a:r>
            <a:r>
              <a:rPr lang="fr-FR" sz="2100" dirty="0">
                <a:solidFill>
                  <a:srgbClr val="F28E65"/>
                </a:solidFill>
              </a:rPr>
              <a:t>une seule proposition </a:t>
            </a:r>
            <a:r>
              <a:rPr lang="fr-FR" sz="2100" dirty="0" smtClean="0"/>
              <a:t>et ce faisant renoncer </a:t>
            </a:r>
            <a:r>
              <a:rPr lang="fr-FR" sz="2100" dirty="0"/>
              <a:t>aux autres </a:t>
            </a:r>
            <a:r>
              <a:rPr lang="fr-FR" sz="2100" dirty="0" smtClean="0"/>
              <a:t>qu’il </a:t>
            </a:r>
            <a:r>
              <a:rPr lang="fr-FR" sz="2100" dirty="0"/>
              <a:t>a reçues pour ne pas monopoliser les places</a:t>
            </a:r>
          </a:p>
          <a:p>
            <a:pPr lvl="1">
              <a:buFont typeface="Arial" panose="020B0604020202020204" pitchFamily="34" charset="0"/>
              <a:buChar char="•"/>
            </a:pPr>
            <a:r>
              <a:rPr lang="fr-FR" sz="2100" dirty="0"/>
              <a:t>il indique les vœux en attente qui l’intéressent davantage et qu’il souhaite conserver</a:t>
            </a:r>
          </a:p>
          <a:p>
            <a:pPr lvl="1">
              <a:buFont typeface="Arial" panose="020B0604020202020204" pitchFamily="34" charset="0"/>
              <a:buChar char="•"/>
            </a:pPr>
            <a:r>
              <a:rPr lang="fr-FR" sz="2100" dirty="0"/>
              <a:t>S’il accepte définitivement la proposition, cela signifie qu’il renonce à tous ses autres vœux et il consulte les </a:t>
            </a:r>
            <a:r>
              <a:rPr lang="fr-FR" sz="2100" dirty="0">
                <a:solidFill>
                  <a:srgbClr val="F28E65"/>
                </a:solidFill>
              </a:rPr>
              <a:t>modalités d’inscription administrative </a:t>
            </a:r>
            <a:r>
              <a:rPr lang="fr-FR" sz="2100" dirty="0"/>
              <a:t>de la formation </a:t>
            </a:r>
            <a:r>
              <a:rPr lang="fr-FR" sz="2100" dirty="0" smtClean="0"/>
              <a:t>acceptée</a:t>
            </a:r>
            <a:endParaRPr lang="fr-FR" sz="2600" dirty="0"/>
          </a:p>
          <a:p>
            <a:endParaRPr lang="fr-FR" sz="2600" dirty="0" smtClean="0"/>
          </a:p>
          <a:p>
            <a:pPr marL="0" indent="0">
              <a:buNone/>
            </a:pP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50</a:t>
            </a:fld>
            <a:endParaRPr lang="fr-FR" dirty="0"/>
          </a:p>
        </p:txBody>
      </p:sp>
    </p:spTree>
    <p:extLst>
      <p:ext uri="{BB962C8B-B14F-4D97-AF65-F5344CB8AC3E}">
        <p14:creationId xmlns:p14="http://schemas.microsoft.com/office/powerpoint/2010/main" xmlns="" val="170619425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700" dirty="0"/>
              <a:t>Comment répondre aux propositions </a:t>
            </a:r>
            <a:r>
              <a:rPr lang="fr-FR" sz="2700" dirty="0" smtClean="0"/>
              <a:t>reçues (4/4) </a:t>
            </a:r>
            <a:endParaRPr lang="fr-FR" sz="2700" dirty="0"/>
          </a:p>
        </p:txBody>
      </p:sp>
      <p:sp>
        <p:nvSpPr>
          <p:cNvPr id="3" name="Espace réservé du texte 2"/>
          <p:cNvSpPr>
            <a:spLocks noGrp="1"/>
          </p:cNvSpPr>
          <p:nvPr>
            <p:ph type="body" sz="quarter" idx="13"/>
          </p:nvPr>
        </p:nvSpPr>
        <p:spPr>
          <a:xfrm>
            <a:off x="288489" y="1293659"/>
            <a:ext cx="8640000" cy="4598988"/>
          </a:xfrm>
        </p:spPr>
        <p:txBody>
          <a:bodyPr>
            <a:normAutofit/>
          </a:bodyPr>
          <a:lstStyle/>
          <a:p>
            <a:r>
              <a:rPr lang="fr-FR" sz="2600" b="1" dirty="0" smtClean="0"/>
              <a:t>Le lycéen ne reçoit que des réponses « en attente »</a:t>
            </a:r>
          </a:p>
          <a:p>
            <a:pPr lvl="1"/>
            <a:r>
              <a:rPr lang="fr-FR" sz="2100" dirty="0" smtClean="0"/>
              <a:t> </a:t>
            </a:r>
            <a:r>
              <a:rPr lang="fr-FR" sz="2100" dirty="0"/>
              <a:t>il consulte les indicateurs disponibles pour chaque vœu en attente</a:t>
            </a:r>
          </a:p>
          <a:p>
            <a:pPr lvl="1"/>
            <a:r>
              <a:rPr lang="fr-FR" sz="2100" dirty="0" smtClean="0"/>
              <a:t> des </a:t>
            </a:r>
            <a:r>
              <a:rPr lang="fr-FR" sz="2100" dirty="0"/>
              <a:t>places vont se libérer au fur et à mesure que les autres candidats vont renoncer à leurs </a:t>
            </a:r>
            <a:r>
              <a:rPr lang="fr-FR" sz="2100" dirty="0" smtClean="0"/>
              <a:t>propositions</a:t>
            </a:r>
          </a:p>
          <a:p>
            <a:pPr lvl="1"/>
            <a:endParaRPr lang="fr-FR" sz="2100" dirty="0"/>
          </a:p>
          <a:p>
            <a:r>
              <a:rPr lang="fr-FR" sz="2600" b="1" dirty="0" smtClean="0"/>
              <a:t>Le lycéen ne reçoit que des réponses </a:t>
            </a:r>
            <a:r>
              <a:rPr lang="fr-FR" sz="2600" b="1" dirty="0"/>
              <a:t>négatives (dans le cas où </a:t>
            </a:r>
            <a:r>
              <a:rPr lang="fr-FR" sz="2600" b="1" dirty="0" smtClean="0"/>
              <a:t>il </a:t>
            </a:r>
            <a:r>
              <a:rPr lang="fr-FR" sz="2600" b="1" dirty="0"/>
              <a:t>n’a formulé que des vœux </a:t>
            </a:r>
            <a:r>
              <a:rPr lang="fr-FR" sz="2600" b="1" dirty="0" smtClean="0"/>
              <a:t>pour </a:t>
            </a:r>
            <a:r>
              <a:rPr lang="fr-FR" sz="2600" b="1" dirty="0"/>
              <a:t>des formations </a:t>
            </a:r>
            <a:r>
              <a:rPr lang="fr-FR" sz="2600" b="1" dirty="0" smtClean="0"/>
              <a:t>sélectives)</a:t>
            </a:r>
          </a:p>
          <a:p>
            <a:pPr lvl="1"/>
            <a:r>
              <a:rPr lang="fr-FR" sz="2100" dirty="0" smtClean="0"/>
              <a:t> dès le 19 mai, il peut demander un conseil ou un accompagnement, individuel ou collectif, dans son lycée ou dans un CIO pour envisager d’autres choix de formation et formuler des nouveaux vœux en phase complémentaire à partir du 25 juin 2020. </a:t>
            </a:r>
            <a:endParaRPr lang="fr-FR" sz="2600" dirty="0" smtClean="0"/>
          </a:p>
          <a:p>
            <a:endParaRPr lang="fr-FR" sz="2600" dirty="0" smtClean="0"/>
          </a:p>
          <a:p>
            <a:pPr marL="0" indent="0">
              <a:buNone/>
            </a:pP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51</a:t>
            </a:fld>
            <a:endParaRPr lang="fr-FR" dirty="0"/>
          </a:p>
        </p:txBody>
      </p:sp>
    </p:spTree>
    <p:extLst>
      <p:ext uri="{BB962C8B-B14F-4D97-AF65-F5344CB8AC3E}">
        <p14:creationId xmlns:p14="http://schemas.microsoft.com/office/powerpoint/2010/main" xmlns="" val="254750186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l’option du répondeur automatique</a:t>
            </a:r>
            <a:endParaRPr lang="fr-FR" dirty="0"/>
          </a:p>
        </p:txBody>
      </p:sp>
      <p:sp>
        <p:nvSpPr>
          <p:cNvPr id="3" name="Espace réservé du texte 2"/>
          <p:cNvSpPr>
            <a:spLocks noGrp="1"/>
          </p:cNvSpPr>
          <p:nvPr>
            <p:ph type="body" sz="quarter" idx="13"/>
          </p:nvPr>
        </p:nvSpPr>
        <p:spPr>
          <a:xfrm>
            <a:off x="288489" y="1293658"/>
            <a:ext cx="8640000" cy="4857760"/>
          </a:xfrm>
        </p:spPr>
        <p:txBody>
          <a:bodyPr>
            <a:normAutofit lnSpcReduction="10000"/>
          </a:bodyPr>
          <a:lstStyle/>
          <a:p>
            <a:pPr>
              <a:spcBef>
                <a:spcPts val="0"/>
              </a:spcBef>
              <a:defRPr/>
            </a:pPr>
            <a:r>
              <a:rPr lang="fr-FR" sz="2800" b="1" dirty="0" smtClean="0">
                <a:solidFill>
                  <a:srgbClr val="F28E65"/>
                </a:solidFill>
              </a:rPr>
              <a:t>Quand ? </a:t>
            </a:r>
          </a:p>
          <a:p>
            <a:pPr lvl="2">
              <a:spcBef>
                <a:spcPts val="0"/>
              </a:spcBef>
              <a:defRPr/>
            </a:pPr>
            <a:r>
              <a:rPr lang="fr-FR" sz="2200" b="1" dirty="0" smtClean="0"/>
              <a:t>A partir du 19 mai 2020</a:t>
            </a:r>
          </a:p>
          <a:p>
            <a:pPr lvl="2">
              <a:spcBef>
                <a:spcPts val="0"/>
              </a:spcBef>
              <a:defRPr/>
            </a:pPr>
            <a:endParaRPr lang="fr-FR" sz="2300" b="1" dirty="0" smtClean="0"/>
          </a:p>
          <a:p>
            <a:pPr>
              <a:spcBef>
                <a:spcPts val="0"/>
              </a:spcBef>
              <a:defRPr/>
            </a:pPr>
            <a:r>
              <a:rPr lang="fr-FR" sz="2800" b="1" dirty="0" smtClean="0">
                <a:solidFill>
                  <a:srgbClr val="F28E65"/>
                </a:solidFill>
              </a:rPr>
              <a:t>Pour qui et pourquoi ? </a:t>
            </a:r>
          </a:p>
          <a:p>
            <a:pPr lvl="2">
              <a:spcBef>
                <a:spcPts val="0"/>
              </a:spcBef>
              <a:defRPr/>
            </a:pPr>
            <a:r>
              <a:rPr lang="fr-FR" sz="2200" b="1" dirty="0"/>
              <a:t>Pour les candidats ayant des vœux en attente</a:t>
            </a:r>
          </a:p>
          <a:p>
            <a:pPr lvl="2">
              <a:spcBef>
                <a:spcPts val="0"/>
              </a:spcBef>
              <a:defRPr/>
            </a:pPr>
            <a:endParaRPr lang="fr-FR" sz="2200" b="1" dirty="0" smtClean="0"/>
          </a:p>
          <a:p>
            <a:pPr lvl="2">
              <a:spcBef>
                <a:spcPts val="0"/>
              </a:spcBef>
              <a:defRPr/>
            </a:pPr>
            <a:r>
              <a:rPr lang="fr-FR" sz="2200" b="1" dirty="0" smtClean="0"/>
              <a:t>Pour gagner en tranquillité : plus besoin de se connecter à la plateforme</a:t>
            </a:r>
          </a:p>
          <a:p>
            <a:pPr lvl="2">
              <a:spcBef>
                <a:spcPts val="0"/>
              </a:spcBef>
              <a:defRPr/>
            </a:pPr>
            <a:r>
              <a:rPr lang="fr-FR" sz="1900" b="1" dirty="0">
                <a:solidFill>
                  <a:srgbClr val="F28E65"/>
                </a:solidFill>
              </a:rPr>
              <a:t>A noter </a:t>
            </a:r>
            <a:r>
              <a:rPr lang="fr-FR" sz="1900" dirty="0"/>
              <a:t>: </a:t>
            </a:r>
            <a:r>
              <a:rPr lang="fr-FR" sz="1900" dirty="0" smtClean="0"/>
              <a:t>le répondeur automatique est une option </a:t>
            </a:r>
            <a:r>
              <a:rPr lang="fr-FR" sz="1900" u="sng" dirty="0" smtClean="0"/>
              <a:t>facultative</a:t>
            </a:r>
            <a:r>
              <a:rPr lang="fr-FR" sz="1900" dirty="0" smtClean="0"/>
              <a:t>.</a:t>
            </a:r>
            <a:endParaRPr lang="fr-FR" sz="1900" b="1" dirty="0"/>
          </a:p>
          <a:p>
            <a:pPr lvl="2">
              <a:spcBef>
                <a:spcPts val="0"/>
              </a:spcBef>
              <a:defRPr/>
            </a:pPr>
            <a:endParaRPr lang="fr-FR" sz="2200" b="1" dirty="0" smtClean="0"/>
          </a:p>
          <a:p>
            <a:pPr lvl="2">
              <a:spcBef>
                <a:spcPts val="0"/>
              </a:spcBef>
              <a:defRPr/>
            </a:pPr>
            <a:endParaRPr lang="fr-FR" sz="1200" b="1" dirty="0" smtClean="0"/>
          </a:p>
          <a:p>
            <a:pPr>
              <a:spcBef>
                <a:spcPts val="0"/>
              </a:spcBef>
              <a:defRPr/>
            </a:pPr>
            <a:r>
              <a:rPr lang="fr-FR" sz="2800" b="1" dirty="0" smtClean="0">
                <a:solidFill>
                  <a:srgbClr val="F28E65"/>
                </a:solidFill>
              </a:rPr>
              <a:t>Comment </a:t>
            </a:r>
            <a:r>
              <a:rPr lang="fr-FR" sz="2800" b="1" dirty="0">
                <a:solidFill>
                  <a:srgbClr val="F28E65"/>
                </a:solidFill>
              </a:rPr>
              <a:t>? </a:t>
            </a:r>
          </a:p>
          <a:p>
            <a:pPr lvl="2">
              <a:spcBef>
                <a:spcPts val="0"/>
              </a:spcBef>
              <a:defRPr/>
            </a:pPr>
            <a:r>
              <a:rPr lang="fr-FR" sz="2200" b="1" dirty="0" smtClean="0"/>
              <a:t>Les </a:t>
            </a:r>
            <a:r>
              <a:rPr lang="fr-FR" sz="2200" b="1" dirty="0"/>
              <a:t>candidats ordonnent tous leur(s) vœu(x) en attente par ordre de préférence pour que le répondeur automatique puisse répondre à leur place aux propositions d'admission reçues. </a:t>
            </a:r>
          </a:p>
          <a:p>
            <a:pPr lvl="2">
              <a:spcBef>
                <a:spcPts val="0"/>
              </a:spcBef>
              <a:defRPr/>
            </a:pPr>
            <a:endParaRPr lang="fr-FR" sz="2000" b="1" dirty="0"/>
          </a:p>
          <a:p>
            <a:pPr marL="0" indent="0">
              <a:buNone/>
            </a:pP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52</a:t>
            </a:fld>
            <a:endParaRPr lang="fr-FR" dirty="0"/>
          </a:p>
        </p:txBody>
      </p:sp>
      <p:sp>
        <p:nvSpPr>
          <p:cNvPr id="5" name="Ellipse 4"/>
          <p:cNvSpPr/>
          <p:nvPr/>
        </p:nvSpPr>
        <p:spPr>
          <a:xfrm rot="606903">
            <a:off x="7058020" y="1345690"/>
            <a:ext cx="1591118"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600" b="1" dirty="0" smtClean="0">
                <a:solidFill>
                  <a:prstClr val="white"/>
                </a:solidFill>
              </a:rPr>
              <a:t>Nouveauté 2020</a:t>
            </a:r>
            <a:endParaRPr lang="fr-FR" sz="1600" b="1" dirty="0">
              <a:solidFill>
                <a:prstClr val="white"/>
              </a:solidFill>
            </a:endParaRPr>
          </a:p>
        </p:txBody>
      </p:sp>
    </p:spTree>
    <p:extLst>
      <p:ext uri="{BB962C8B-B14F-4D97-AF65-F5344CB8AC3E}">
        <p14:creationId xmlns:p14="http://schemas.microsoft.com/office/powerpoint/2010/main" xmlns="" val="1444481133"/>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l’option du répondeur automatique</a:t>
            </a:r>
            <a:endParaRPr lang="fr-FR" dirty="0"/>
          </a:p>
        </p:txBody>
      </p:sp>
      <p:sp>
        <p:nvSpPr>
          <p:cNvPr id="3" name="Espace réservé du texte 2"/>
          <p:cNvSpPr>
            <a:spLocks noGrp="1"/>
          </p:cNvSpPr>
          <p:nvPr>
            <p:ph type="body" sz="quarter" idx="13"/>
          </p:nvPr>
        </p:nvSpPr>
        <p:spPr>
          <a:xfrm>
            <a:off x="288489" y="1580750"/>
            <a:ext cx="8640000" cy="4598988"/>
          </a:xfrm>
        </p:spPr>
        <p:txBody>
          <a:bodyPr>
            <a:normAutofit/>
          </a:bodyPr>
          <a:lstStyle/>
          <a:p>
            <a:pPr marL="0" indent="0">
              <a:spcBef>
                <a:spcPts val="0"/>
              </a:spcBef>
              <a:buNone/>
              <a:defRPr/>
            </a:pPr>
            <a:r>
              <a:rPr lang="fr-FR" b="1" dirty="0" smtClean="0">
                <a:solidFill>
                  <a:srgbClr val="F28E65"/>
                </a:solidFill>
              </a:rPr>
              <a:t>Exemple 1 </a:t>
            </a:r>
            <a:r>
              <a:rPr lang="fr-FR" b="1" dirty="0" smtClean="0"/>
              <a:t>: </a:t>
            </a:r>
            <a:r>
              <a:rPr lang="fr-FR" b="1" dirty="0"/>
              <a:t>le candidat </a:t>
            </a:r>
            <a:r>
              <a:rPr lang="fr-FR" b="1" dirty="0" smtClean="0"/>
              <a:t>n’a qu’un seul vœu en attente et il active le répondeur automatique . </a:t>
            </a:r>
          </a:p>
          <a:p>
            <a:pPr marL="0" indent="0">
              <a:spcBef>
                <a:spcPts val="0"/>
              </a:spcBef>
              <a:buNone/>
              <a:defRPr/>
            </a:pPr>
            <a:endParaRPr lang="fr-FR" dirty="0" smtClean="0"/>
          </a:p>
          <a:p>
            <a:pPr marL="523875" indent="-342900">
              <a:spcBef>
                <a:spcPts val="0"/>
              </a:spcBef>
              <a:buFont typeface="Wingdings"/>
              <a:buChar char="à"/>
              <a:defRPr/>
            </a:pPr>
            <a:r>
              <a:rPr lang="fr-FR" dirty="0" smtClean="0"/>
              <a:t>S’il reçoit </a:t>
            </a:r>
            <a:r>
              <a:rPr lang="fr-FR" dirty="0"/>
              <a:t>une proposition pour ce vœu, elle </a:t>
            </a:r>
            <a:r>
              <a:rPr lang="fr-FR" dirty="0" smtClean="0"/>
              <a:t>sera acceptée automatiquement.</a:t>
            </a:r>
          </a:p>
          <a:p>
            <a:pPr marL="180975" indent="0">
              <a:spcBef>
                <a:spcPts val="0"/>
              </a:spcBef>
              <a:buNone/>
              <a:defRPr/>
            </a:pPr>
            <a:endParaRPr lang="fr-FR" b="1" dirty="0"/>
          </a:p>
          <a:p>
            <a:pPr marL="180975" indent="0">
              <a:spcBef>
                <a:spcPts val="0"/>
              </a:spcBef>
              <a:buNone/>
              <a:defRPr/>
            </a:pPr>
            <a:endParaRPr lang="fr-FR" b="1" dirty="0" smtClean="0"/>
          </a:p>
          <a:p>
            <a:pPr marL="0" indent="0">
              <a:spcBef>
                <a:spcPts val="0"/>
              </a:spcBef>
              <a:buNone/>
              <a:defRPr/>
            </a:pPr>
            <a:r>
              <a:rPr lang="fr-FR" b="1" dirty="0" smtClean="0">
                <a:solidFill>
                  <a:srgbClr val="F28E65"/>
                </a:solidFill>
              </a:rPr>
              <a:t>Exemple 2 </a:t>
            </a:r>
            <a:r>
              <a:rPr lang="fr-FR" b="1" dirty="0" smtClean="0"/>
              <a:t>: </a:t>
            </a:r>
            <a:r>
              <a:rPr lang="fr-FR" b="1" dirty="0"/>
              <a:t>un candidat </a:t>
            </a:r>
            <a:r>
              <a:rPr lang="fr-FR" b="1" dirty="0" smtClean="0"/>
              <a:t>a déjà </a:t>
            </a:r>
            <a:r>
              <a:rPr lang="fr-FR" b="1" dirty="0"/>
              <a:t>accepté une proposition et </a:t>
            </a:r>
            <a:r>
              <a:rPr lang="fr-FR" b="1" dirty="0" smtClean="0"/>
              <a:t>a conservé 3 vœux en attente qu’il classe en activant le répondeur automatique. </a:t>
            </a:r>
          </a:p>
          <a:p>
            <a:pPr marL="0" indent="0">
              <a:spcBef>
                <a:spcPts val="0"/>
              </a:spcBef>
              <a:buNone/>
              <a:defRPr/>
            </a:pPr>
            <a:endParaRPr lang="fr-FR" dirty="0" smtClean="0"/>
          </a:p>
          <a:p>
            <a:pPr marL="523875" indent="-342900">
              <a:spcBef>
                <a:spcPts val="0"/>
              </a:spcBef>
              <a:buFont typeface="Wingdings"/>
              <a:buChar char="à"/>
              <a:defRPr/>
            </a:pPr>
            <a:r>
              <a:rPr lang="fr-FR" dirty="0" smtClean="0"/>
              <a:t>S’il reçoit </a:t>
            </a:r>
            <a:r>
              <a:rPr lang="fr-FR" dirty="0"/>
              <a:t>une proposition </a:t>
            </a:r>
            <a:r>
              <a:rPr lang="fr-FR" dirty="0" smtClean="0"/>
              <a:t>d’admission pour le vœu en attente qu’il a classé en n°2</a:t>
            </a:r>
            <a:r>
              <a:rPr lang="fr-FR" dirty="0"/>
              <a:t>, elle est </a:t>
            </a:r>
            <a:r>
              <a:rPr lang="fr-FR" dirty="0" smtClean="0"/>
              <a:t> alors acceptée automatiquement  : son </a:t>
            </a:r>
            <a:r>
              <a:rPr lang="fr-FR" dirty="0"/>
              <a:t>vœu n°3 en attente </a:t>
            </a:r>
            <a:r>
              <a:rPr lang="fr-FR" dirty="0" smtClean="0"/>
              <a:t>est supprimé tandis que son </a:t>
            </a:r>
            <a:r>
              <a:rPr lang="fr-FR" dirty="0"/>
              <a:t>vœu n°1 en </a:t>
            </a:r>
            <a:r>
              <a:rPr lang="fr-FR" dirty="0" smtClean="0"/>
              <a:t>attente est maintenu.</a:t>
            </a:r>
            <a:endParaRPr lang="fr-FR" dirty="0"/>
          </a:p>
          <a:p>
            <a:endParaRPr lang="fr-FR" sz="2600" dirty="0" smtClean="0"/>
          </a:p>
          <a:p>
            <a:pPr marL="0" indent="0">
              <a:buNone/>
            </a:pP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53</a:t>
            </a:fld>
            <a:endParaRPr lang="fr-FR" dirty="0"/>
          </a:p>
        </p:txBody>
      </p:sp>
    </p:spTree>
    <p:extLst>
      <p:ext uri="{BB962C8B-B14F-4D97-AF65-F5344CB8AC3E}">
        <p14:creationId xmlns:p14="http://schemas.microsoft.com/office/powerpoint/2010/main" xmlns="" val="1498484399"/>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un point d’étape </a:t>
            </a:r>
            <a:r>
              <a:rPr lang="fr-FR" dirty="0" smtClean="0"/>
              <a:t>obligatoire fin juin </a:t>
            </a:r>
            <a:endParaRPr lang="fr-FR" dirty="0"/>
          </a:p>
        </p:txBody>
      </p:sp>
      <p:sp>
        <p:nvSpPr>
          <p:cNvPr id="3" name="Espace réservé du texte 2"/>
          <p:cNvSpPr>
            <a:spLocks noGrp="1"/>
          </p:cNvSpPr>
          <p:nvPr>
            <p:ph type="body" sz="quarter" idx="13"/>
          </p:nvPr>
        </p:nvSpPr>
        <p:spPr>
          <a:xfrm>
            <a:off x="288489" y="1293658"/>
            <a:ext cx="8640000" cy="4857760"/>
          </a:xfrm>
        </p:spPr>
        <p:txBody>
          <a:bodyPr>
            <a:normAutofit fontScale="92500" lnSpcReduction="10000"/>
          </a:bodyPr>
          <a:lstStyle/>
          <a:p>
            <a:pPr>
              <a:spcBef>
                <a:spcPts val="0"/>
              </a:spcBef>
              <a:defRPr/>
            </a:pPr>
            <a:r>
              <a:rPr lang="fr-FR" sz="2800" b="1" dirty="0" smtClean="0">
                <a:solidFill>
                  <a:srgbClr val="F28E65"/>
                </a:solidFill>
              </a:rPr>
              <a:t>Quand ? </a:t>
            </a:r>
          </a:p>
          <a:p>
            <a:pPr lvl="2">
              <a:spcBef>
                <a:spcPts val="0"/>
              </a:spcBef>
              <a:defRPr/>
            </a:pPr>
            <a:r>
              <a:rPr lang="fr-FR" sz="2200" b="1" dirty="0" smtClean="0"/>
              <a:t>Du 29 juin au 1</a:t>
            </a:r>
            <a:r>
              <a:rPr lang="fr-FR" sz="2200" b="1" baseline="30000" dirty="0" smtClean="0"/>
              <a:t>er</a:t>
            </a:r>
            <a:r>
              <a:rPr lang="fr-FR" sz="2200" b="1" dirty="0" smtClean="0"/>
              <a:t> juillet</a:t>
            </a:r>
          </a:p>
          <a:p>
            <a:pPr lvl="2">
              <a:spcBef>
                <a:spcPts val="0"/>
              </a:spcBef>
              <a:defRPr/>
            </a:pPr>
            <a:endParaRPr lang="fr-FR" sz="2300" b="1" dirty="0" smtClean="0"/>
          </a:p>
          <a:p>
            <a:pPr>
              <a:spcBef>
                <a:spcPts val="0"/>
              </a:spcBef>
              <a:defRPr/>
            </a:pPr>
            <a:r>
              <a:rPr lang="fr-FR" sz="2800" b="1" dirty="0" smtClean="0">
                <a:solidFill>
                  <a:srgbClr val="F28E65"/>
                </a:solidFill>
              </a:rPr>
              <a:t>Pour qui et pourquoi ? </a:t>
            </a:r>
          </a:p>
          <a:p>
            <a:pPr lvl="2">
              <a:spcBef>
                <a:spcPts val="0"/>
              </a:spcBef>
              <a:defRPr/>
            </a:pPr>
            <a:endParaRPr lang="fr-FR" sz="2200" b="1" dirty="0" smtClean="0"/>
          </a:p>
          <a:p>
            <a:pPr lvl="2">
              <a:spcBef>
                <a:spcPts val="0"/>
              </a:spcBef>
              <a:defRPr/>
            </a:pPr>
            <a:r>
              <a:rPr lang="fr-FR" sz="2200" b="1" dirty="0" smtClean="0"/>
              <a:t>Pour </a:t>
            </a:r>
            <a:r>
              <a:rPr lang="fr-FR" sz="2200" b="1" dirty="0"/>
              <a:t>les </a:t>
            </a:r>
            <a:r>
              <a:rPr lang="fr-FR" sz="2200" b="1" dirty="0" smtClean="0"/>
              <a:t>seuls candidats </a:t>
            </a:r>
            <a:r>
              <a:rPr lang="fr-FR" sz="2200" b="1" dirty="0"/>
              <a:t>ayant des vœux en </a:t>
            </a:r>
            <a:r>
              <a:rPr lang="fr-FR" sz="2200" b="1" dirty="0" smtClean="0"/>
              <a:t>attente (qu’ils aient accepté ou non une proposition d’admission)</a:t>
            </a:r>
          </a:p>
          <a:p>
            <a:pPr lvl="2">
              <a:spcBef>
                <a:spcPts val="0"/>
              </a:spcBef>
              <a:defRPr/>
            </a:pPr>
            <a:r>
              <a:rPr lang="fr-FR" sz="1900" b="1" dirty="0">
                <a:solidFill>
                  <a:srgbClr val="F28E65"/>
                </a:solidFill>
              </a:rPr>
              <a:t>A noter </a:t>
            </a:r>
            <a:r>
              <a:rPr lang="fr-FR" sz="1900" dirty="0"/>
              <a:t>: Les candidats qui ont déjà accepté définitivement une proposition d’admission ne sont pas concernés</a:t>
            </a:r>
            <a:r>
              <a:rPr lang="fr-FR" sz="1900" dirty="0" smtClean="0"/>
              <a:t>. Il en est de même pour ceux qui ont activé l’option « répondeur automatique ».</a:t>
            </a:r>
            <a:endParaRPr lang="fr-FR" sz="2200" b="1" dirty="0"/>
          </a:p>
          <a:p>
            <a:pPr lvl="2">
              <a:spcBef>
                <a:spcPts val="0"/>
              </a:spcBef>
              <a:defRPr/>
            </a:pPr>
            <a:endParaRPr lang="fr-FR" sz="2200" b="1" dirty="0" smtClean="0"/>
          </a:p>
          <a:p>
            <a:pPr lvl="2">
              <a:spcBef>
                <a:spcPts val="0"/>
              </a:spcBef>
              <a:defRPr/>
            </a:pPr>
            <a:r>
              <a:rPr lang="fr-FR" sz="2200" b="1" dirty="0" smtClean="0"/>
              <a:t>Pour faire le point sur votre dossier </a:t>
            </a:r>
          </a:p>
          <a:p>
            <a:pPr lvl="2">
              <a:spcBef>
                <a:spcPts val="0"/>
              </a:spcBef>
              <a:defRPr/>
            </a:pPr>
            <a:endParaRPr lang="fr-FR" sz="1200" b="1" dirty="0" smtClean="0"/>
          </a:p>
          <a:p>
            <a:pPr lvl="2">
              <a:spcBef>
                <a:spcPts val="0"/>
              </a:spcBef>
              <a:defRPr/>
            </a:pPr>
            <a:endParaRPr lang="fr-FR" sz="2300" b="1" dirty="0"/>
          </a:p>
          <a:p>
            <a:pPr>
              <a:spcBef>
                <a:spcPts val="0"/>
              </a:spcBef>
              <a:defRPr/>
            </a:pPr>
            <a:r>
              <a:rPr lang="fr-FR" sz="2800" b="1" dirty="0" smtClean="0">
                <a:solidFill>
                  <a:srgbClr val="F28E65"/>
                </a:solidFill>
              </a:rPr>
              <a:t>Comment </a:t>
            </a:r>
            <a:r>
              <a:rPr lang="fr-FR" sz="2800" b="1" dirty="0">
                <a:solidFill>
                  <a:srgbClr val="F28E65"/>
                </a:solidFill>
              </a:rPr>
              <a:t>? </a:t>
            </a:r>
          </a:p>
          <a:p>
            <a:pPr lvl="2">
              <a:spcBef>
                <a:spcPts val="0"/>
              </a:spcBef>
              <a:defRPr/>
            </a:pPr>
            <a:r>
              <a:rPr lang="fr-FR" sz="2200" b="1" dirty="0" smtClean="0"/>
              <a:t>Les </a:t>
            </a:r>
            <a:r>
              <a:rPr lang="fr-FR" sz="2200" b="1" dirty="0"/>
              <a:t>candidats </a:t>
            </a:r>
            <a:r>
              <a:rPr lang="fr-FR" sz="2200" b="1" dirty="0" smtClean="0"/>
              <a:t>doivent se connecter et indiquer (avant le 1</a:t>
            </a:r>
            <a:r>
              <a:rPr lang="fr-FR" sz="2200" b="1" baseline="30000" dirty="0" smtClean="0"/>
              <a:t>er</a:t>
            </a:r>
            <a:r>
              <a:rPr lang="fr-FR" sz="2200" b="1" dirty="0" smtClean="0"/>
              <a:t> juillet 23h59, heure de Paris) les vœux en attente qui les intéressent toujours</a:t>
            </a:r>
            <a:endParaRPr lang="fr-FR" sz="2200" b="1" dirty="0"/>
          </a:p>
          <a:p>
            <a:pPr lvl="2">
              <a:spcBef>
                <a:spcPts val="0"/>
              </a:spcBef>
              <a:defRPr/>
            </a:pPr>
            <a:endParaRPr lang="fr-FR" sz="2000" b="1" dirty="0"/>
          </a:p>
          <a:p>
            <a:pPr marL="0" indent="0">
              <a:buNone/>
            </a:pP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54</a:t>
            </a:fld>
            <a:endParaRPr lang="fr-FR" dirty="0"/>
          </a:p>
        </p:txBody>
      </p:sp>
    </p:spTree>
    <p:extLst>
      <p:ext uri="{BB962C8B-B14F-4D97-AF65-F5344CB8AC3E}">
        <p14:creationId xmlns:p14="http://schemas.microsoft.com/office/powerpoint/2010/main" xmlns="" val="199526994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78381"/>
            <a:ext cx="8280000" cy="1286937"/>
          </a:xfrm>
        </p:spPr>
        <p:txBody>
          <a:bodyPr/>
          <a:lstStyle/>
          <a:p>
            <a:r>
              <a:rPr lang="fr-FR" dirty="0" smtClean="0"/>
              <a:t>Inscription dans son établissement d’accueil </a:t>
            </a:r>
            <a:endParaRPr lang="fr-FR" dirty="0"/>
          </a:p>
        </p:txBody>
      </p:sp>
      <p:sp>
        <p:nvSpPr>
          <p:cNvPr id="3" name="Espace réservé du texte 2"/>
          <p:cNvSpPr>
            <a:spLocks noGrp="1"/>
          </p:cNvSpPr>
          <p:nvPr>
            <p:ph type="body" sz="quarter" idx="13"/>
          </p:nvPr>
        </p:nvSpPr>
        <p:spPr>
          <a:xfrm>
            <a:off x="340991" y="1272826"/>
            <a:ext cx="8676000" cy="4808993"/>
          </a:xfrm>
        </p:spPr>
        <p:txBody>
          <a:bodyPr>
            <a:normAutofit fontScale="92500" lnSpcReduction="20000"/>
          </a:bodyPr>
          <a:lstStyle/>
          <a:p>
            <a:pPr marL="0" indent="0">
              <a:buNone/>
            </a:pPr>
            <a:r>
              <a:rPr lang="fr-FR" sz="2400" b="1" dirty="0"/>
              <a:t>Après avoir </a:t>
            </a:r>
            <a:r>
              <a:rPr lang="fr-FR" sz="2400" b="1" dirty="0" smtClean="0"/>
              <a:t>accepté définitivement la </a:t>
            </a:r>
            <a:r>
              <a:rPr lang="fr-FR" sz="2400" b="1" dirty="0"/>
              <a:t>proposition d’admission de son choix, le futur étudiant doit effectuer son inscription administrative dans l’établissement qu’il va </a:t>
            </a:r>
            <a:r>
              <a:rPr lang="fr-FR" sz="2400" b="1" dirty="0" smtClean="0"/>
              <a:t>intégrer :</a:t>
            </a:r>
          </a:p>
          <a:p>
            <a:pPr marL="0" indent="0">
              <a:buNone/>
            </a:pPr>
            <a:endParaRPr lang="fr-FR" sz="700" dirty="0"/>
          </a:p>
          <a:p>
            <a:pPr marL="342900" lvl="0" indent="-342900">
              <a:buFont typeface="Arial"/>
              <a:buChar char="•"/>
              <a:tabLst>
                <a:tab pos="457200" algn="l"/>
              </a:tabLst>
            </a:pPr>
            <a:r>
              <a:rPr lang="fr-FR" sz="1900" b="1" dirty="0" smtClean="0">
                <a:ea typeface="Calibri"/>
                <a:cs typeface="Times New Roman"/>
              </a:rPr>
              <a:t>Avant le 17 juillet 2020, </a:t>
            </a:r>
            <a:r>
              <a:rPr lang="fr-FR" sz="1900" dirty="0">
                <a:ea typeface="Calibri"/>
                <a:cs typeface="Times New Roman"/>
              </a:rPr>
              <a:t>s’il </a:t>
            </a:r>
            <a:r>
              <a:rPr lang="fr-FR" sz="1900" dirty="0" smtClean="0">
                <a:ea typeface="Calibri"/>
                <a:cs typeface="Times New Roman"/>
              </a:rPr>
              <a:t>accepte </a:t>
            </a:r>
            <a:r>
              <a:rPr lang="fr-FR" sz="1900" b="1" dirty="0">
                <a:ea typeface="Calibri"/>
                <a:cs typeface="Times New Roman"/>
              </a:rPr>
              <a:t>définitivement</a:t>
            </a:r>
            <a:r>
              <a:rPr lang="fr-FR" sz="1900" dirty="0">
                <a:ea typeface="Calibri"/>
                <a:cs typeface="Times New Roman"/>
              </a:rPr>
              <a:t> </a:t>
            </a:r>
            <a:r>
              <a:rPr lang="fr-FR" sz="1900" dirty="0" smtClean="0">
                <a:ea typeface="Calibri"/>
                <a:cs typeface="Times New Roman"/>
              </a:rPr>
              <a:t>une proposition </a:t>
            </a:r>
            <a:r>
              <a:rPr lang="fr-FR" sz="1900" dirty="0">
                <a:ea typeface="Calibri"/>
                <a:cs typeface="Times New Roman"/>
              </a:rPr>
              <a:t>d’admission </a:t>
            </a:r>
            <a:r>
              <a:rPr lang="fr-FR" sz="1900" b="1" dirty="0">
                <a:ea typeface="Calibri"/>
                <a:cs typeface="Times New Roman"/>
              </a:rPr>
              <a:t>avant</a:t>
            </a:r>
            <a:r>
              <a:rPr lang="fr-FR" sz="1900" dirty="0">
                <a:ea typeface="Calibri"/>
                <a:cs typeface="Times New Roman"/>
              </a:rPr>
              <a:t> le </a:t>
            </a:r>
            <a:r>
              <a:rPr lang="fr-FR" sz="1900" dirty="0" smtClean="0">
                <a:ea typeface="Calibri"/>
                <a:cs typeface="Times New Roman"/>
              </a:rPr>
              <a:t>13 juillet 2020</a:t>
            </a:r>
            <a:endParaRPr lang="fr-FR" sz="1900" dirty="0">
              <a:ea typeface="Calibri"/>
              <a:cs typeface="Times New Roman"/>
            </a:endParaRPr>
          </a:p>
          <a:p>
            <a:pPr marL="342900" lvl="0" indent="-342900">
              <a:buFont typeface="Arial"/>
              <a:buChar char="•"/>
              <a:tabLst>
                <a:tab pos="457200" algn="l"/>
              </a:tabLst>
            </a:pPr>
            <a:r>
              <a:rPr lang="fr-FR" sz="1900" b="1" dirty="0" smtClean="0">
                <a:ea typeface="Calibri"/>
                <a:cs typeface="Times New Roman"/>
              </a:rPr>
              <a:t>Avant le </a:t>
            </a:r>
            <a:r>
              <a:rPr lang="fr-FR" sz="1900" b="1" dirty="0">
                <a:ea typeface="Calibri"/>
                <a:cs typeface="Times New Roman"/>
              </a:rPr>
              <a:t>27 </a:t>
            </a:r>
            <a:r>
              <a:rPr lang="fr-FR" sz="1900" b="1" dirty="0" smtClean="0">
                <a:ea typeface="Calibri"/>
                <a:cs typeface="Times New Roman"/>
              </a:rPr>
              <a:t>août 2020, </a:t>
            </a:r>
            <a:r>
              <a:rPr lang="fr-FR" sz="1900" dirty="0" smtClean="0">
                <a:ea typeface="Calibri"/>
                <a:cs typeface="Times New Roman"/>
              </a:rPr>
              <a:t>s’il accepte </a:t>
            </a:r>
            <a:r>
              <a:rPr lang="fr-FR" sz="1900" b="1" dirty="0">
                <a:ea typeface="Calibri"/>
                <a:cs typeface="Times New Roman"/>
              </a:rPr>
              <a:t>définitivement</a:t>
            </a:r>
            <a:r>
              <a:rPr lang="fr-FR" sz="1900" dirty="0">
                <a:ea typeface="Calibri"/>
                <a:cs typeface="Times New Roman"/>
              </a:rPr>
              <a:t> </a:t>
            </a:r>
            <a:r>
              <a:rPr lang="fr-FR" sz="1900" dirty="0" smtClean="0">
                <a:ea typeface="Calibri"/>
                <a:cs typeface="Times New Roman"/>
              </a:rPr>
              <a:t>une </a:t>
            </a:r>
            <a:r>
              <a:rPr lang="fr-FR" sz="1900" dirty="0">
                <a:ea typeface="Calibri"/>
                <a:cs typeface="Times New Roman"/>
              </a:rPr>
              <a:t>proposition d’admission </a:t>
            </a:r>
            <a:r>
              <a:rPr lang="fr-FR" sz="1900" dirty="0" smtClean="0">
                <a:ea typeface="Calibri"/>
                <a:cs typeface="Times New Roman"/>
              </a:rPr>
              <a:t>entre le 13 et le 23 août 2020</a:t>
            </a:r>
          </a:p>
          <a:p>
            <a:pPr marL="342900" lvl="0" indent="-342900">
              <a:buFont typeface="Arial"/>
              <a:buChar char="•"/>
              <a:tabLst>
                <a:tab pos="457200" algn="l"/>
              </a:tabLst>
            </a:pPr>
            <a:r>
              <a:rPr lang="fr-FR" sz="1900" dirty="0" smtClean="0">
                <a:ea typeface="Calibri"/>
                <a:cs typeface="Times New Roman"/>
              </a:rPr>
              <a:t>Aux dates fixées par la formation s’il accepte définitivement une proposition après le 24 août 2020</a:t>
            </a:r>
            <a:endParaRPr lang="fr-FR" sz="1900" dirty="0">
              <a:ea typeface="Calibri"/>
              <a:cs typeface="Times New Roman"/>
            </a:endParaRPr>
          </a:p>
          <a:p>
            <a:pPr marL="0" lvl="0" indent="0">
              <a:buNone/>
            </a:pPr>
            <a:endParaRPr lang="fr-FR" sz="2200" b="1" dirty="0" smtClean="0"/>
          </a:p>
          <a:p>
            <a:pPr marL="0" lvl="0" indent="0">
              <a:buNone/>
            </a:pPr>
            <a:r>
              <a:rPr lang="fr-FR" sz="2400" b="1" dirty="0" smtClean="0"/>
              <a:t>Les modalités d’inscription </a:t>
            </a:r>
            <a:r>
              <a:rPr lang="fr-FR" sz="2400" b="1" dirty="0"/>
              <a:t>sont propres à chaque établissement : </a:t>
            </a:r>
          </a:p>
          <a:p>
            <a:pPr>
              <a:buFont typeface="Arial" panose="020B0604020202020204" pitchFamily="34" charset="0"/>
              <a:buChar char="•"/>
            </a:pPr>
            <a:r>
              <a:rPr lang="fr-FR" dirty="0" smtClean="0"/>
              <a:t>Consulter les </a:t>
            </a:r>
            <a:r>
              <a:rPr lang="fr-FR" dirty="0"/>
              <a:t>modalités d’inscription indiquées </a:t>
            </a:r>
            <a:r>
              <a:rPr lang="fr-FR" dirty="0" smtClean="0"/>
              <a:t>dans le dossier candidat sur </a:t>
            </a:r>
            <a:r>
              <a:rPr lang="fr-FR" dirty="0"/>
              <a:t>Parcoursup ou à défaut, contacter directement l’établissement d’accueil </a:t>
            </a:r>
          </a:p>
          <a:p>
            <a:pPr>
              <a:buFont typeface="Arial" panose="020B0604020202020204" pitchFamily="34" charset="0"/>
              <a:buChar char="•"/>
            </a:pPr>
            <a:r>
              <a:rPr lang="fr-FR" dirty="0" smtClean="0"/>
              <a:t>Si </a:t>
            </a:r>
            <a:r>
              <a:rPr lang="fr-FR" dirty="0"/>
              <a:t>le futur étudiant s’inscrit dans un établissement proposant des formations en dehors de </a:t>
            </a:r>
            <a:r>
              <a:rPr lang="fr-FR" dirty="0" smtClean="0"/>
              <a:t>Parcoursup, </a:t>
            </a:r>
            <a:r>
              <a:rPr lang="fr-FR" dirty="0"/>
              <a:t>il doit </a:t>
            </a:r>
            <a:r>
              <a:rPr lang="fr-FR" b="1" u="sng" dirty="0" smtClean="0"/>
              <a:t>obligatoirement</a:t>
            </a:r>
            <a:r>
              <a:rPr lang="fr-FR" dirty="0" smtClean="0"/>
              <a:t> télécharger sur la plateforme une attestation de désinscription ou de non inscription sur Parcoursup.</a:t>
            </a:r>
            <a:endParaRPr lang="fr-FR" dirty="0"/>
          </a:p>
          <a:p>
            <a:pPr marL="0" lvl="0" indent="0">
              <a:buNone/>
            </a:pPr>
            <a:endParaRPr lang="fr-FR" dirty="0" smtClean="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55</a:t>
            </a:fld>
            <a:endParaRPr lang="fr-FR" dirty="0">
              <a:solidFill>
                <a:prstClr val="white"/>
              </a:solidFill>
            </a:endParaRPr>
          </a:p>
        </p:txBody>
      </p:sp>
    </p:spTree>
    <p:extLst>
      <p:ext uri="{BB962C8B-B14F-4D97-AF65-F5344CB8AC3E}">
        <p14:creationId xmlns:p14="http://schemas.microsoft.com/office/powerpoint/2010/main" xmlns="" val="124275133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78381"/>
            <a:ext cx="8316000" cy="1286937"/>
          </a:xfrm>
        </p:spPr>
        <p:txBody>
          <a:bodyPr/>
          <a:lstStyle/>
          <a:p>
            <a:r>
              <a:rPr lang="fr-FR" dirty="0" smtClean="0"/>
              <a:t>DES services d’assistance tout au long de </a:t>
            </a:r>
            <a:br>
              <a:rPr lang="fr-FR" dirty="0" smtClean="0"/>
            </a:br>
            <a:r>
              <a:rPr lang="fr-FR" dirty="0" smtClean="0"/>
              <a:t>la procédure </a:t>
            </a: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56</a:t>
            </a:fld>
            <a:endParaRPr lang="fr-FR"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23217" y="4515722"/>
            <a:ext cx="492075" cy="37104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89255" y="5025676"/>
            <a:ext cx="360000" cy="36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Ellipse 7"/>
          <p:cNvSpPr/>
          <p:nvPr/>
        </p:nvSpPr>
        <p:spPr>
          <a:xfrm rot="606903">
            <a:off x="7142791" y="752475"/>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A partir du </a:t>
            </a:r>
          </a:p>
          <a:p>
            <a:pPr algn="ctr" fontAlgn="auto">
              <a:spcBef>
                <a:spcPts val="0"/>
              </a:spcBef>
              <a:spcAft>
                <a:spcPts val="0"/>
              </a:spcAft>
              <a:defRPr/>
            </a:pPr>
            <a:r>
              <a:rPr lang="fr-FR" sz="1600" b="1" dirty="0" smtClean="0"/>
              <a:t>22 janvier</a:t>
            </a:r>
            <a:endParaRPr lang="fr-FR" sz="1600" b="1" dirty="0"/>
          </a:p>
        </p:txBody>
      </p:sp>
      <p:sp>
        <p:nvSpPr>
          <p:cNvPr id="10" name="Espace réservé du texte 2"/>
          <p:cNvSpPr>
            <a:spLocks noGrp="1"/>
          </p:cNvSpPr>
          <p:nvPr>
            <p:ph type="body" sz="quarter" idx="13"/>
          </p:nvPr>
        </p:nvSpPr>
        <p:spPr/>
        <p:txBody>
          <a:bodyPr/>
          <a:lstStyle/>
          <a:p>
            <a:r>
              <a:rPr lang="fr-FR" sz="2800" b="1" dirty="0" smtClean="0">
                <a:solidFill>
                  <a:srgbClr val="F28E65"/>
                </a:solidFill>
              </a:rPr>
              <a:t> Le numéro vert</a:t>
            </a:r>
            <a:r>
              <a:rPr lang="fr-FR" sz="2800" dirty="0" smtClean="0"/>
              <a:t> : </a:t>
            </a:r>
            <a:r>
              <a:rPr lang="fr-FR" sz="2800" b="1" dirty="0" smtClean="0"/>
              <a:t>0 800 400 070</a:t>
            </a:r>
          </a:p>
          <a:p>
            <a:pPr marL="361950" indent="0">
              <a:buNone/>
            </a:pPr>
            <a:r>
              <a:rPr lang="fr-FR" sz="2400" dirty="0" smtClean="0"/>
              <a:t>(Numéros spécifiques pour l’Outre-mer sur Parcoursup.fr)</a:t>
            </a:r>
          </a:p>
          <a:p>
            <a:pPr marL="0" indent="0">
              <a:buNone/>
            </a:pPr>
            <a:endParaRPr lang="fr-FR" sz="1050" dirty="0" smtClean="0"/>
          </a:p>
          <a:p>
            <a:pPr marL="0" indent="0">
              <a:buNone/>
            </a:pPr>
            <a:endParaRPr lang="fr-FR" sz="1050" dirty="0"/>
          </a:p>
          <a:p>
            <a:r>
              <a:rPr lang="fr-FR" sz="2800" dirty="0"/>
              <a:t> </a:t>
            </a:r>
            <a:r>
              <a:rPr lang="fr-FR" sz="2800" b="1" dirty="0" smtClean="0">
                <a:solidFill>
                  <a:srgbClr val="F28E65"/>
                </a:solidFill>
              </a:rPr>
              <a:t>La </a:t>
            </a:r>
            <a:r>
              <a:rPr lang="fr-FR" sz="2800" b="1" dirty="0">
                <a:solidFill>
                  <a:srgbClr val="F28E65"/>
                </a:solidFill>
              </a:rPr>
              <a:t>m</a:t>
            </a:r>
            <a:r>
              <a:rPr lang="fr-FR" sz="2800" b="1" dirty="0" smtClean="0">
                <a:solidFill>
                  <a:srgbClr val="F28E65"/>
                </a:solidFill>
              </a:rPr>
              <a:t>essagerie contact </a:t>
            </a:r>
            <a:r>
              <a:rPr lang="fr-FR" sz="2800" dirty="0" smtClean="0"/>
              <a:t>depuis le dossier candidat</a:t>
            </a:r>
          </a:p>
          <a:p>
            <a:pPr marL="0" indent="0">
              <a:buNone/>
            </a:pPr>
            <a:r>
              <a:rPr lang="fr-FR" sz="2800" dirty="0" smtClean="0"/>
              <a:t> </a:t>
            </a:r>
          </a:p>
          <a:p>
            <a:r>
              <a:rPr lang="fr-FR" sz="2800" b="1" dirty="0" smtClean="0">
                <a:solidFill>
                  <a:srgbClr val="F28E65"/>
                </a:solidFill>
              </a:rPr>
              <a:t> Les </a:t>
            </a:r>
            <a:r>
              <a:rPr lang="fr-FR" sz="2800" b="1" dirty="0">
                <a:solidFill>
                  <a:srgbClr val="F28E65"/>
                </a:solidFill>
              </a:rPr>
              <a:t>r</a:t>
            </a:r>
            <a:r>
              <a:rPr lang="fr-FR" sz="2800" b="1" dirty="0" smtClean="0">
                <a:solidFill>
                  <a:srgbClr val="F28E65"/>
                </a:solidFill>
              </a:rPr>
              <a:t>éseaux </a:t>
            </a:r>
            <a:r>
              <a:rPr lang="fr-FR" sz="2800" b="1" dirty="0">
                <a:solidFill>
                  <a:srgbClr val="F28E65"/>
                </a:solidFill>
              </a:rPr>
              <a:t>sociaux </a:t>
            </a:r>
            <a:r>
              <a:rPr lang="fr-FR" sz="2800" b="1" dirty="0" smtClean="0">
                <a:solidFill>
                  <a:srgbClr val="F28E65"/>
                </a:solidFill>
              </a:rPr>
              <a:t>pour rester informé : </a:t>
            </a:r>
            <a:endParaRPr lang="fr-FR" sz="2800" b="1" dirty="0">
              <a:solidFill>
                <a:srgbClr val="F28E65"/>
              </a:solidFill>
            </a:endParaRPr>
          </a:p>
          <a:p>
            <a:pPr marL="0" indent="0">
              <a:buNone/>
            </a:pPr>
            <a:r>
              <a:rPr lang="fr-FR" sz="2800" b="1" dirty="0">
                <a:solidFill>
                  <a:srgbClr val="F28E65"/>
                </a:solidFill>
              </a:rPr>
              <a:t>	</a:t>
            </a:r>
            <a:r>
              <a:rPr lang="fr-FR" sz="2800" b="1" dirty="0" smtClean="0">
                <a:solidFill>
                  <a:srgbClr val="F28E65"/>
                </a:solidFill>
              </a:rPr>
              <a:t>	</a:t>
            </a:r>
            <a:r>
              <a:rPr lang="fr-FR" sz="2800" b="1" dirty="0" smtClean="0"/>
              <a:t>@</a:t>
            </a:r>
            <a:r>
              <a:rPr lang="fr-FR" sz="2800" b="1" dirty="0" err="1" smtClean="0"/>
              <a:t>Parcoursup_info</a:t>
            </a:r>
            <a:r>
              <a:rPr lang="fr-FR" sz="2800" b="1" dirty="0" smtClean="0"/>
              <a:t> </a:t>
            </a:r>
          </a:p>
          <a:p>
            <a:pPr marL="0" indent="0">
              <a:buNone/>
            </a:pPr>
            <a:r>
              <a:rPr lang="fr-FR" sz="2800" b="1" dirty="0" smtClean="0"/>
              <a:t>		@</a:t>
            </a:r>
            <a:r>
              <a:rPr lang="fr-FR" sz="2800" b="1" dirty="0" err="1" smtClean="0"/>
              <a:t>Parcoursupinfo</a:t>
            </a:r>
            <a:endParaRPr lang="fr-FR" sz="2800" b="1" dirty="0"/>
          </a:p>
          <a:p>
            <a:pPr marL="0" indent="0">
              <a:buNone/>
            </a:pPr>
            <a:r>
              <a:rPr lang="fr-FR" sz="2800" b="1" dirty="0" smtClean="0"/>
              <a:t>		@Devenir Etudiant</a:t>
            </a:r>
            <a:endParaRPr lang="fr-FR" dirty="0"/>
          </a:p>
          <a:p>
            <a:pPr marL="457200" lvl="1" indent="0">
              <a:buNone/>
            </a:pPr>
            <a:endParaRPr lang="fr-FR" dirty="0"/>
          </a:p>
          <a:p>
            <a:pPr marL="457200" lvl="1" indent="0">
              <a:buNone/>
            </a:pPr>
            <a:endParaRPr lang="fr-FR" dirty="0" smtClean="0"/>
          </a:p>
        </p:txBody>
      </p:sp>
      <p:pic>
        <p:nvPicPr>
          <p:cNvPr id="11" name="Image 10"/>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989255" y="5509210"/>
            <a:ext cx="375775" cy="375775"/>
          </a:xfrm>
          <a:prstGeom prst="rect">
            <a:avLst/>
          </a:prstGeom>
        </p:spPr>
      </p:pic>
    </p:spTree>
    <p:extLst>
      <p:ext uri="{BB962C8B-B14F-4D97-AF65-F5344CB8AC3E}">
        <p14:creationId xmlns:p14="http://schemas.microsoft.com/office/powerpoint/2010/main" xmlns="" val="2880024781"/>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Un accompagnement de mai à septembre</a:t>
            </a:r>
            <a:endParaRPr lang="fr-FR" dirty="0"/>
          </a:p>
        </p:txBody>
      </p:sp>
      <p:sp>
        <p:nvSpPr>
          <p:cNvPr id="3" name="Espace réservé du texte 2"/>
          <p:cNvSpPr>
            <a:spLocks noGrp="1"/>
          </p:cNvSpPr>
          <p:nvPr>
            <p:ph type="body" sz="quarter" idx="13"/>
          </p:nvPr>
        </p:nvSpPr>
        <p:spPr>
          <a:xfrm>
            <a:off x="340992" y="1347257"/>
            <a:ext cx="8364857" cy="4723933"/>
          </a:xfrm>
        </p:spPr>
        <p:txBody>
          <a:bodyPr>
            <a:normAutofit fontScale="92500" lnSpcReduction="20000"/>
          </a:bodyPr>
          <a:lstStyle/>
          <a:p>
            <a:pPr marL="0" indent="0">
              <a:buNone/>
            </a:pPr>
            <a:r>
              <a:rPr lang="fr-FR" sz="2600" b="1" dirty="0" smtClean="0"/>
              <a:t>Un accompagnement est garanti pour tous les lycéens qui </a:t>
            </a:r>
            <a:r>
              <a:rPr lang="fr-FR" sz="2600" b="1" dirty="0"/>
              <a:t>n'ont pas reçu de proposition</a:t>
            </a:r>
            <a:r>
              <a:rPr lang="fr-FR" sz="2600" dirty="0"/>
              <a:t> </a:t>
            </a:r>
            <a:r>
              <a:rPr lang="fr-FR" sz="2600" b="1" dirty="0"/>
              <a:t>et qui souhaitent </a:t>
            </a:r>
            <a:r>
              <a:rPr lang="fr-FR" sz="2600" b="1" dirty="0" smtClean="0"/>
              <a:t>trouver à la rentrée  </a:t>
            </a:r>
            <a:r>
              <a:rPr lang="fr-FR" sz="2600" b="1" dirty="0"/>
              <a:t>une place dans une formation proposée </a:t>
            </a:r>
            <a:r>
              <a:rPr lang="fr-FR" sz="2600" b="1" dirty="0" smtClean="0"/>
              <a:t>sur Parcoursup : </a:t>
            </a:r>
          </a:p>
          <a:p>
            <a:pPr marL="0" indent="0">
              <a:buNone/>
            </a:pPr>
            <a:endParaRPr lang="fr-FR" b="1" dirty="0" smtClean="0"/>
          </a:p>
          <a:p>
            <a:pPr marL="0" indent="0">
              <a:buNone/>
            </a:pPr>
            <a:endParaRPr lang="fr-FR" sz="700" dirty="0"/>
          </a:p>
          <a:p>
            <a:pPr lvl="0"/>
            <a:r>
              <a:rPr lang="fr-FR" sz="1900" b="1" dirty="0" smtClean="0"/>
              <a:t> Dès le 19 mai 2020 </a:t>
            </a:r>
            <a:r>
              <a:rPr lang="fr-FR" sz="1900" dirty="0" smtClean="0"/>
              <a:t>: les </a:t>
            </a:r>
            <a:r>
              <a:rPr lang="fr-FR" sz="1900" dirty="0"/>
              <a:t>lycéens qui n'ont fait que des demandes en formations sélectives </a:t>
            </a:r>
            <a:r>
              <a:rPr lang="fr-FR" sz="1900" dirty="0" smtClean="0"/>
              <a:t>(</a:t>
            </a:r>
            <a:r>
              <a:rPr lang="fr-FR" sz="1900" dirty="0"/>
              <a:t>BTS, DUT, école, </a:t>
            </a:r>
            <a:r>
              <a:rPr lang="fr-FR" sz="1900" dirty="0" smtClean="0"/>
              <a:t>CPGE, IFSI…) et </a:t>
            </a:r>
            <a:r>
              <a:rPr lang="fr-FR" sz="1900" dirty="0"/>
              <a:t>qui </a:t>
            </a:r>
            <a:r>
              <a:rPr lang="fr-FR" sz="1900" dirty="0" smtClean="0"/>
              <a:t>n’ont reçu </a:t>
            </a:r>
            <a:r>
              <a:rPr lang="fr-FR" sz="1900" dirty="0"/>
              <a:t>que des réponses </a:t>
            </a:r>
            <a:r>
              <a:rPr lang="fr-FR" sz="1900" dirty="0" smtClean="0"/>
              <a:t>négatives peuvent </a:t>
            </a:r>
            <a:r>
              <a:rPr lang="fr-FR" sz="1900" b="1" dirty="0" smtClean="0">
                <a:solidFill>
                  <a:srgbClr val="F28E65"/>
                </a:solidFill>
              </a:rPr>
              <a:t>demander</a:t>
            </a:r>
            <a:r>
              <a:rPr lang="fr-FR" sz="1900" dirty="0" smtClean="0"/>
              <a:t> </a:t>
            </a:r>
            <a:r>
              <a:rPr lang="fr-FR" sz="1900" b="1" dirty="0" smtClean="0">
                <a:solidFill>
                  <a:srgbClr val="F28E65"/>
                </a:solidFill>
              </a:rPr>
              <a:t>un accompagnement individuel ou collectif au </a:t>
            </a:r>
            <a:r>
              <a:rPr lang="fr-FR" sz="1900" b="1" dirty="0">
                <a:solidFill>
                  <a:srgbClr val="F28E65"/>
                </a:solidFill>
              </a:rPr>
              <a:t>lycée ou dans un CIO</a:t>
            </a:r>
            <a:r>
              <a:rPr lang="fr-FR" sz="1900" dirty="0">
                <a:solidFill>
                  <a:srgbClr val="F28E65"/>
                </a:solidFill>
              </a:rPr>
              <a:t> </a:t>
            </a:r>
            <a:r>
              <a:rPr lang="fr-FR" sz="1900" b="1" dirty="0" smtClean="0">
                <a:solidFill>
                  <a:srgbClr val="F28E65"/>
                </a:solidFill>
              </a:rPr>
              <a:t>pour définir un nouveau projet d’orientation pour préparer la phase complémentaire</a:t>
            </a:r>
          </a:p>
          <a:p>
            <a:pPr marL="0" lvl="0" indent="0">
              <a:buNone/>
            </a:pPr>
            <a:endParaRPr lang="fr-FR" sz="1900" dirty="0"/>
          </a:p>
          <a:p>
            <a:pPr lvl="0"/>
            <a:r>
              <a:rPr lang="fr-FR" sz="1900" b="1" dirty="0" smtClean="0"/>
              <a:t> Du 25 juin au 10 septembre 2020 inclus </a:t>
            </a:r>
            <a:r>
              <a:rPr lang="fr-FR" sz="1900" dirty="0" smtClean="0"/>
              <a:t>: pendant la </a:t>
            </a:r>
            <a:r>
              <a:rPr lang="fr-FR" sz="1900" b="1" dirty="0" smtClean="0">
                <a:solidFill>
                  <a:srgbClr val="F28E65"/>
                </a:solidFill>
              </a:rPr>
              <a:t>phase complémentaire</a:t>
            </a:r>
            <a:r>
              <a:rPr lang="fr-FR" sz="1900" dirty="0" smtClean="0"/>
              <a:t>, les lycéens peuvent </a:t>
            </a:r>
            <a:r>
              <a:rPr lang="fr-FR" sz="1900" b="1" dirty="0" smtClean="0">
                <a:solidFill>
                  <a:srgbClr val="F28E65"/>
                </a:solidFill>
              </a:rPr>
              <a:t>formuler jusqu’à 10 </a:t>
            </a:r>
            <a:r>
              <a:rPr lang="fr-FR" sz="1900" b="1" dirty="0">
                <a:solidFill>
                  <a:srgbClr val="F28E65"/>
                </a:solidFill>
              </a:rPr>
              <a:t>nouveaux vœux </a:t>
            </a:r>
            <a:r>
              <a:rPr lang="fr-FR" sz="1900" b="1" dirty="0" smtClean="0">
                <a:solidFill>
                  <a:srgbClr val="F28E65"/>
                </a:solidFill>
              </a:rPr>
              <a:t>dans </a:t>
            </a:r>
            <a:r>
              <a:rPr lang="fr-FR" sz="1900" b="1" dirty="0">
                <a:solidFill>
                  <a:srgbClr val="F28E65"/>
                </a:solidFill>
              </a:rPr>
              <a:t>des formations disposant de places </a:t>
            </a:r>
            <a:r>
              <a:rPr lang="fr-FR" sz="1900" b="1" dirty="0" smtClean="0">
                <a:solidFill>
                  <a:srgbClr val="F28E65"/>
                </a:solidFill>
              </a:rPr>
              <a:t>disponibles</a:t>
            </a:r>
          </a:p>
          <a:p>
            <a:pPr lvl="0"/>
            <a:endParaRPr lang="fr-FR" sz="1900" dirty="0" smtClean="0"/>
          </a:p>
          <a:p>
            <a:pPr lvl="0"/>
            <a:r>
              <a:rPr lang="fr-FR" sz="1900" b="1" dirty="0" smtClean="0"/>
              <a:t> Après les résultats du bac (7 juillet 2020) </a:t>
            </a:r>
            <a:r>
              <a:rPr lang="fr-FR" sz="1900" dirty="0" smtClean="0"/>
              <a:t>: les candidats peuvent solliciter depuis leur dossier </a:t>
            </a:r>
            <a:r>
              <a:rPr lang="fr-FR" sz="1900" b="1" dirty="0" smtClean="0">
                <a:solidFill>
                  <a:srgbClr val="F28E65"/>
                </a:solidFill>
              </a:rPr>
              <a:t>l’accompagnement </a:t>
            </a:r>
            <a:r>
              <a:rPr lang="fr-FR" sz="1900" b="1" dirty="0">
                <a:solidFill>
                  <a:srgbClr val="F28E65"/>
                </a:solidFill>
              </a:rPr>
              <a:t>de la Commission d’Accès à l’Enseignement Supérieur</a:t>
            </a:r>
            <a:r>
              <a:rPr lang="fr-FR" sz="1900" dirty="0">
                <a:solidFill>
                  <a:srgbClr val="F28E65"/>
                </a:solidFill>
              </a:rPr>
              <a:t> </a:t>
            </a:r>
            <a:r>
              <a:rPr lang="fr-FR" sz="1900" dirty="0" smtClean="0"/>
              <a:t>(CAES) de leur académie</a:t>
            </a:r>
            <a:r>
              <a:rPr lang="fr-FR" sz="1900" dirty="0"/>
              <a:t> </a:t>
            </a:r>
            <a:r>
              <a:rPr lang="fr-FR" sz="1900" dirty="0" smtClean="0"/>
              <a:t>: elle étudie les dossiers et aident les candidats à trouver une formation au plus près de leur projet en fonction des places disponibles.</a:t>
            </a:r>
            <a:endParaRPr lang="fr-FR" sz="1900" dirty="0"/>
          </a:p>
          <a:p>
            <a:pPr marL="0" indent="0">
              <a:buNone/>
            </a:pP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57</a:t>
            </a:fld>
            <a:endParaRPr lang="fr-FR" dirty="0"/>
          </a:p>
        </p:txBody>
      </p:sp>
    </p:spTree>
    <p:extLst>
      <p:ext uri="{BB962C8B-B14F-4D97-AF65-F5344CB8AC3E}">
        <p14:creationId xmlns:p14="http://schemas.microsoft.com/office/powerpoint/2010/main" xmlns="" val="2574055667"/>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78381"/>
            <a:ext cx="8316000" cy="1286937"/>
          </a:xfrm>
        </p:spPr>
        <p:txBody>
          <a:bodyPr/>
          <a:lstStyle/>
          <a:p>
            <a:r>
              <a:rPr lang="fr-FR" dirty="0" smtClean="0"/>
              <a:t>La préparation de la vie étudiante</a:t>
            </a:r>
            <a:endParaRPr lang="fr-FR" dirty="0"/>
          </a:p>
        </p:txBody>
      </p:sp>
      <p:sp>
        <p:nvSpPr>
          <p:cNvPr id="3" name="Espace réservé du texte 2"/>
          <p:cNvSpPr>
            <a:spLocks noGrp="1"/>
          </p:cNvSpPr>
          <p:nvPr>
            <p:ph type="body" sz="quarter" idx="13"/>
          </p:nvPr>
        </p:nvSpPr>
        <p:spPr>
          <a:xfrm>
            <a:off x="160893" y="1247790"/>
            <a:ext cx="9000000" cy="4598988"/>
          </a:xfrm>
        </p:spPr>
        <p:txBody>
          <a:bodyPr>
            <a:normAutofit/>
          </a:bodyPr>
          <a:lstStyle/>
          <a:p>
            <a:pPr marL="0" indent="0">
              <a:buNone/>
            </a:pPr>
            <a:r>
              <a:rPr lang="fr-FR" sz="2400" b="1" dirty="0" smtClean="0"/>
              <a:t>Un calendrier articulé avec Parcoursup :</a:t>
            </a:r>
          </a:p>
          <a:p>
            <a:r>
              <a:rPr lang="fr-FR" sz="2800" b="1" dirty="0" smtClean="0">
                <a:solidFill>
                  <a:srgbClr val="F28E65"/>
                </a:solidFill>
              </a:rPr>
              <a:t> Bourse et logement</a:t>
            </a:r>
          </a:p>
          <a:p>
            <a:pPr lvl="1">
              <a:buFont typeface="Arial" panose="020B0604020202020204" pitchFamily="34" charset="0"/>
              <a:buChar char="•"/>
            </a:pPr>
            <a:r>
              <a:rPr lang="fr-FR" sz="2000" dirty="0"/>
              <a:t>C</a:t>
            </a:r>
            <a:r>
              <a:rPr lang="fr-FR" sz="2000" dirty="0" smtClean="0"/>
              <a:t>réer </a:t>
            </a:r>
            <a:r>
              <a:rPr lang="fr-FR" sz="2000" dirty="0"/>
              <a:t>son dossier social étudiant (DSE) sur </a:t>
            </a:r>
            <a:r>
              <a:rPr lang="fr-FR" sz="2000" dirty="0">
                <a:hlinkClick r:id="rId2"/>
              </a:rPr>
              <a:t>www.messervices.etudiant.gouv.fr</a:t>
            </a:r>
            <a:r>
              <a:rPr lang="fr-FR" sz="2000" dirty="0"/>
              <a:t> pour demander une bourse et/ou un </a:t>
            </a:r>
            <a:r>
              <a:rPr lang="fr-FR" sz="2000" dirty="0" smtClean="0"/>
              <a:t>logement</a:t>
            </a:r>
          </a:p>
          <a:p>
            <a:pPr lvl="1">
              <a:buFont typeface="Arial" panose="020B0604020202020204" pitchFamily="34" charset="0"/>
              <a:buChar char="•"/>
            </a:pPr>
            <a:endParaRPr lang="fr-FR" sz="1000" dirty="0"/>
          </a:p>
          <a:p>
            <a:pPr lvl="1">
              <a:buFont typeface="Arial" panose="020B0604020202020204" pitchFamily="34" charset="0"/>
              <a:buChar char="•"/>
            </a:pPr>
            <a:r>
              <a:rPr lang="fr-FR" sz="2000" dirty="0"/>
              <a:t>L</a:t>
            </a:r>
            <a:r>
              <a:rPr lang="fr-FR" sz="2000" dirty="0" smtClean="0"/>
              <a:t>es </a:t>
            </a:r>
            <a:r>
              <a:rPr lang="fr-FR" sz="2000" dirty="0"/>
              <a:t>demandes de logement </a:t>
            </a:r>
            <a:r>
              <a:rPr lang="fr-FR" sz="2000" dirty="0" smtClean="0"/>
              <a:t>en résidence universitaire peuvent </a:t>
            </a:r>
            <a:r>
              <a:rPr lang="fr-FR" sz="2000" dirty="0"/>
              <a:t>être effectuées </a:t>
            </a:r>
            <a:r>
              <a:rPr lang="fr-FR" sz="2000" u="sng" dirty="0"/>
              <a:t>jusqu’à la rentrée </a:t>
            </a:r>
            <a:r>
              <a:rPr lang="fr-FR" sz="2000" u="sng" dirty="0" smtClean="0"/>
              <a:t>en septembre</a:t>
            </a:r>
          </a:p>
          <a:p>
            <a:pPr marL="457200" lvl="1" indent="0">
              <a:buNone/>
            </a:pPr>
            <a:endParaRPr lang="fr-FR" sz="1000" dirty="0" smtClean="0">
              <a:solidFill>
                <a:srgbClr val="F28E65"/>
              </a:solidFill>
            </a:endParaRPr>
          </a:p>
          <a:p>
            <a:r>
              <a:rPr lang="fr-FR" sz="2800" b="1" dirty="0" smtClean="0">
                <a:solidFill>
                  <a:srgbClr val="F28E65"/>
                </a:solidFill>
              </a:rPr>
              <a:t> Santé </a:t>
            </a:r>
          </a:p>
          <a:p>
            <a:pPr lvl="1">
              <a:buFont typeface="Arial" panose="020B0604020202020204" pitchFamily="34" charset="0"/>
              <a:buChar char="•"/>
            </a:pPr>
            <a:r>
              <a:rPr lang="fr-FR" sz="1900" dirty="0" smtClean="0"/>
              <a:t>Les étudiants sont automatiquement affiliés au régime général de la Sécurité </a:t>
            </a:r>
            <a:r>
              <a:rPr lang="fr-FR" sz="1900" dirty="0"/>
              <a:t>S</a:t>
            </a:r>
            <a:r>
              <a:rPr lang="fr-FR" sz="1900" dirty="0" smtClean="0"/>
              <a:t>ociale. Il n’ont aucune démarche à faire. </a:t>
            </a:r>
            <a:endParaRPr lang="fr-FR" sz="1900" dirty="0" smtClean="0">
              <a:solidFill>
                <a:srgbClr val="F28E65"/>
              </a:solidFill>
            </a:endParaRPr>
          </a:p>
          <a:p>
            <a:pPr marL="457200" lvl="1" indent="0">
              <a:buNone/>
            </a:pPr>
            <a:endParaRPr lang="fr-FR" sz="2800" b="1" dirty="0" smtClean="0">
              <a:solidFill>
                <a:srgbClr val="F28E65"/>
              </a:solidFill>
            </a:endParaRPr>
          </a:p>
          <a:p>
            <a:pPr lvl="1"/>
            <a:endParaRPr lang="fr-FR" sz="2800" b="1" u="sng" dirty="0">
              <a:solidFill>
                <a:srgbClr val="F28E65"/>
              </a:solidFill>
            </a:endParaRPr>
          </a:p>
          <a:p>
            <a:pPr marL="457200" lvl="1" indent="0">
              <a:buNone/>
            </a:pPr>
            <a:endParaRPr lang="fr-FR" sz="2300" b="1" u="sng" dirty="0" smtClean="0"/>
          </a:p>
          <a:p>
            <a:pPr lvl="1"/>
            <a:endParaRPr lang="fr-FR" sz="2300" b="1" u="sng" dirty="0"/>
          </a:p>
          <a:p>
            <a:pPr lvl="1"/>
            <a:endParaRPr lang="fr-FR" sz="1800" u="sng"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58</a:t>
            </a:fld>
            <a:endParaRPr lang="fr-FR" dirty="0"/>
          </a:p>
        </p:txBody>
      </p:sp>
      <p:sp>
        <p:nvSpPr>
          <p:cNvPr id="9" name="Rectangle à coins arrondis 8"/>
          <p:cNvSpPr/>
          <p:nvPr/>
        </p:nvSpPr>
        <p:spPr>
          <a:xfrm>
            <a:off x="397583" y="5289642"/>
            <a:ext cx="8316000" cy="540000"/>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2000" b="1" dirty="0" smtClean="0">
                <a:solidFill>
                  <a:schemeClr val="bg1"/>
                </a:solidFill>
              </a:rPr>
              <a:t>Toutes les infos sur la vie étudiante sur www.etudiant.gouv.fr </a:t>
            </a:r>
            <a:endParaRPr lang="fr-FR" sz="2000" b="1" dirty="0">
              <a:solidFill>
                <a:schemeClr val="bg1"/>
              </a:solidFill>
            </a:endParaRPr>
          </a:p>
        </p:txBody>
      </p:sp>
      <p:sp>
        <p:nvSpPr>
          <p:cNvPr id="10" name="Ellipse 9"/>
          <p:cNvSpPr/>
          <p:nvPr/>
        </p:nvSpPr>
        <p:spPr>
          <a:xfrm rot="606903">
            <a:off x="7142791" y="1252226"/>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Entre le 15 janvier et le 15 mai</a:t>
            </a:r>
            <a:endParaRPr lang="fr-FR" sz="1600" b="1" dirty="0"/>
          </a:p>
        </p:txBody>
      </p:sp>
    </p:spTree>
    <p:extLst>
      <p:ext uri="{BB962C8B-B14F-4D97-AF65-F5344CB8AC3E}">
        <p14:creationId xmlns:p14="http://schemas.microsoft.com/office/powerpoint/2010/main" xmlns="" val="263918911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78381"/>
            <a:ext cx="8316000" cy="1286937"/>
          </a:xfrm>
        </p:spPr>
        <p:txBody>
          <a:bodyPr/>
          <a:lstStyle/>
          <a:p>
            <a:r>
              <a:rPr lang="fr-FR" dirty="0" smtClean="0"/>
              <a:t>5 conseils pour se bien préparer </a:t>
            </a:r>
            <a:endParaRPr lang="fr-FR" dirty="0"/>
          </a:p>
        </p:txBody>
      </p:sp>
      <p:sp>
        <p:nvSpPr>
          <p:cNvPr id="3" name="Espace réservé du texte 2"/>
          <p:cNvSpPr>
            <a:spLocks noGrp="1"/>
          </p:cNvSpPr>
          <p:nvPr>
            <p:ph type="body" sz="quarter" idx="13"/>
          </p:nvPr>
        </p:nvSpPr>
        <p:spPr>
          <a:xfrm>
            <a:off x="160893" y="1180667"/>
            <a:ext cx="8908679" cy="5184000"/>
          </a:xfrm>
        </p:spPr>
        <p:txBody>
          <a:bodyPr>
            <a:normAutofit fontScale="62500" lnSpcReduction="20000"/>
          </a:bodyPr>
          <a:lstStyle/>
          <a:p>
            <a:r>
              <a:rPr lang="fr-FR" sz="3200" b="1" dirty="0" smtClean="0"/>
              <a:t>Préparer </a:t>
            </a:r>
            <a:r>
              <a:rPr lang="fr-FR" sz="3200" b="1" dirty="0"/>
              <a:t>son projet </a:t>
            </a:r>
            <a:r>
              <a:rPr lang="fr-FR" sz="3200" b="1" dirty="0" smtClean="0"/>
              <a:t>d’orientation</a:t>
            </a:r>
          </a:p>
          <a:p>
            <a:pPr marL="0" indent="0">
              <a:buNone/>
            </a:pPr>
            <a:r>
              <a:rPr lang="fr-FR" sz="2200" dirty="0" smtClean="0"/>
              <a:t>Obtenir un maximum d’informations sur les métiers, les secteurs  d’activités et les formations qui vous intéressent via terminale2019-2020.fr </a:t>
            </a:r>
            <a:r>
              <a:rPr lang="fr-FR" sz="2200" dirty="0"/>
              <a:t>et les fiches de présentation des formations sur </a:t>
            </a:r>
            <a:r>
              <a:rPr lang="fr-FR" sz="2200" dirty="0" smtClean="0"/>
              <a:t>Parcoursup</a:t>
            </a:r>
          </a:p>
          <a:p>
            <a:pPr marL="0" indent="0">
              <a:buNone/>
            </a:pPr>
            <a:endParaRPr lang="fr-FR" sz="2200" dirty="0"/>
          </a:p>
          <a:p>
            <a:r>
              <a:rPr lang="fr-FR" sz="3200" b="1" dirty="0"/>
              <a:t>Echanger au sein de son lycée </a:t>
            </a:r>
            <a:r>
              <a:rPr lang="fr-FR" sz="3200" b="1" dirty="0" smtClean="0"/>
              <a:t>et en dehors</a:t>
            </a:r>
            <a:endParaRPr lang="fr-FR" sz="3200" b="1" dirty="0"/>
          </a:p>
          <a:p>
            <a:pPr marL="0" indent="0">
              <a:buNone/>
            </a:pPr>
            <a:r>
              <a:rPr lang="fr-FR" sz="2200" dirty="0"/>
              <a:t>Les professeurs principaux </a:t>
            </a:r>
            <a:r>
              <a:rPr lang="fr-FR" sz="2200" dirty="0" smtClean="0"/>
              <a:t>avec l’appui des psychologues de l’Education nationale sont </a:t>
            </a:r>
            <a:r>
              <a:rPr lang="fr-FR" sz="2200" dirty="0"/>
              <a:t>là pour </a:t>
            </a:r>
            <a:r>
              <a:rPr lang="fr-FR" sz="2200" dirty="0" smtClean="0"/>
              <a:t>vous guider pendant la constitution de votre dossier</a:t>
            </a:r>
          </a:p>
          <a:p>
            <a:pPr marL="0" indent="0">
              <a:buNone/>
            </a:pPr>
            <a:r>
              <a:rPr lang="fr-FR" sz="2200" dirty="0" smtClean="0"/>
              <a:t>Participez </a:t>
            </a:r>
            <a:r>
              <a:rPr lang="fr-FR" sz="2200" dirty="0"/>
              <a:t>aux </a:t>
            </a:r>
            <a:r>
              <a:rPr lang="fr-FR" sz="2200" dirty="0" smtClean="0"/>
              <a:t>journées portes ouvertes (JPO) </a:t>
            </a:r>
            <a:r>
              <a:rPr lang="fr-FR" sz="2200" dirty="0"/>
              <a:t>et aux salons de </a:t>
            </a:r>
            <a:r>
              <a:rPr lang="fr-FR" sz="2200" dirty="0" smtClean="0"/>
              <a:t>l’orientation pour échanger et prendre des conseils auprès des étudiants et des enseignants</a:t>
            </a:r>
            <a:endParaRPr lang="fr-FR" sz="2200" dirty="0"/>
          </a:p>
          <a:p>
            <a:pPr marL="0" indent="0">
              <a:buNone/>
            </a:pPr>
            <a:endParaRPr lang="fr-FR" sz="2200" dirty="0"/>
          </a:p>
          <a:p>
            <a:r>
              <a:rPr lang="fr-FR" sz="3200" b="1" dirty="0" smtClean="0"/>
              <a:t>Préparer </a:t>
            </a:r>
            <a:r>
              <a:rPr lang="fr-FR" sz="3200" b="1" dirty="0"/>
              <a:t>les éléments pour s’inscrire</a:t>
            </a:r>
          </a:p>
          <a:p>
            <a:pPr marL="0" indent="0">
              <a:buNone/>
            </a:pPr>
            <a:r>
              <a:rPr lang="fr-FR" sz="2200" dirty="0" smtClean="0"/>
              <a:t>Vous avez besoin de votre INE et d’une adresse mail valide et régulièrement consultée. </a:t>
            </a:r>
            <a:r>
              <a:rPr lang="fr-FR" sz="2200" dirty="0"/>
              <a:t>Il est </a:t>
            </a:r>
            <a:r>
              <a:rPr lang="fr-FR" sz="2200" u="sng" dirty="0"/>
              <a:t>fortement conseillé de renseigner un numéro de portable </a:t>
            </a:r>
            <a:r>
              <a:rPr lang="fr-FR" sz="2200" dirty="0"/>
              <a:t>pour recevoir les alertes et les </a:t>
            </a:r>
            <a:r>
              <a:rPr lang="fr-FR" sz="2200" dirty="0" smtClean="0"/>
              <a:t>notifications</a:t>
            </a:r>
            <a:r>
              <a:rPr lang="fr-FR" sz="2200" dirty="0"/>
              <a:t> </a:t>
            </a:r>
            <a:r>
              <a:rPr lang="fr-FR" sz="2200" dirty="0" smtClean="0"/>
              <a:t>de la plateforme</a:t>
            </a:r>
          </a:p>
          <a:p>
            <a:pPr marL="0" indent="0">
              <a:buNone/>
            </a:pPr>
            <a:r>
              <a:rPr lang="fr-FR" sz="2200" dirty="0" smtClean="0"/>
              <a:t>Les parents peuvent aussi renseigner leur adresse mail et leur numéro de portable pour recevoir toutes les notifications. </a:t>
            </a:r>
          </a:p>
          <a:p>
            <a:pPr marL="0" indent="0">
              <a:buNone/>
            </a:pPr>
            <a:endParaRPr lang="fr-FR" sz="2200" dirty="0"/>
          </a:p>
          <a:p>
            <a:r>
              <a:rPr lang="fr-FR" sz="3200" b="1" dirty="0"/>
              <a:t>Aborder la phase d’admission sereinement</a:t>
            </a:r>
          </a:p>
          <a:p>
            <a:pPr marL="0" indent="0">
              <a:buNone/>
            </a:pPr>
            <a:r>
              <a:rPr lang="fr-FR" sz="2200" dirty="0" smtClean="0"/>
              <a:t>Des propositions d’admission sont envoyées chaque jour et en continu. Les listes d’attente évoluent jusqu’à la fin de la phase d’admission (17 juillet 2020).</a:t>
            </a:r>
          </a:p>
          <a:p>
            <a:pPr marL="0" indent="0">
              <a:buNone/>
            </a:pPr>
            <a:r>
              <a:rPr lang="fr-FR" sz="2200" dirty="0" smtClean="0"/>
              <a:t>Dans tous les cas, vous pouvez être accompagnés pour trouver des solutions</a:t>
            </a:r>
          </a:p>
          <a:p>
            <a:pPr marL="0" indent="0">
              <a:buNone/>
            </a:pPr>
            <a:endParaRPr lang="fr-FR" sz="2200" dirty="0"/>
          </a:p>
          <a:p>
            <a:r>
              <a:rPr lang="fr-FR" sz="3200" b="1" dirty="0"/>
              <a:t>S’abonner aux comptes sociaux Parcoursup </a:t>
            </a:r>
            <a:r>
              <a:rPr lang="fr-FR" sz="3200" dirty="0"/>
              <a:t>    </a:t>
            </a:r>
            <a:endParaRPr lang="fr-FR" sz="3200" dirty="0" smtClean="0"/>
          </a:p>
          <a:p>
            <a:pPr marL="0" indent="0">
              <a:buNone/>
            </a:pPr>
            <a:r>
              <a:rPr lang="fr-FR" sz="2200" dirty="0" smtClean="0"/>
              <a:t>Pour rester informé tout au long de la procédure</a:t>
            </a:r>
            <a:r>
              <a:rPr lang="fr-FR" sz="2200" dirty="0"/>
              <a:t> </a:t>
            </a:r>
            <a:r>
              <a:rPr lang="fr-FR" sz="2200" dirty="0" smtClean="0"/>
              <a:t>: </a:t>
            </a:r>
            <a:r>
              <a:rPr lang="fr-FR" sz="2200" b="1" dirty="0" smtClean="0"/>
              <a:t>Facebook</a:t>
            </a:r>
            <a:r>
              <a:rPr lang="fr-FR" sz="2200" dirty="0" smtClean="0"/>
              <a:t> (@</a:t>
            </a:r>
            <a:r>
              <a:rPr lang="fr-FR" sz="2200" dirty="0" err="1" smtClean="0"/>
              <a:t>parcoursupinfo</a:t>
            </a:r>
            <a:r>
              <a:rPr lang="fr-FR" sz="2200" dirty="0" smtClean="0"/>
              <a:t>) et </a:t>
            </a:r>
            <a:r>
              <a:rPr lang="fr-FR" sz="2200" b="1" dirty="0" smtClean="0"/>
              <a:t>Twitter</a:t>
            </a:r>
            <a:r>
              <a:rPr lang="fr-FR" sz="2200" dirty="0" smtClean="0"/>
              <a:t> (@</a:t>
            </a:r>
            <a:r>
              <a:rPr lang="fr-FR" sz="2200" dirty="0" err="1" smtClean="0"/>
              <a:t>parcoursup_info</a:t>
            </a:r>
            <a:r>
              <a:rPr lang="fr-FR" sz="2200" dirty="0" smtClean="0"/>
              <a:t>) </a:t>
            </a:r>
            <a:endParaRPr lang="fr-FR" sz="2200" dirty="0"/>
          </a:p>
          <a:p>
            <a:endParaRPr lang="fr-FR" sz="2800" dirty="0"/>
          </a:p>
          <a:p>
            <a:endParaRPr lang="fr-FR" sz="2800" b="1" dirty="0" smtClean="0">
              <a:solidFill>
                <a:srgbClr val="F28E65"/>
              </a:solidFill>
            </a:endParaRPr>
          </a:p>
          <a:p>
            <a:endParaRPr lang="fr-FR" sz="2800" b="1" dirty="0" smtClean="0">
              <a:solidFill>
                <a:srgbClr val="F28E65"/>
              </a:solidFill>
            </a:endParaRPr>
          </a:p>
          <a:p>
            <a:pPr lvl="1"/>
            <a:endParaRPr lang="fr-FR" sz="2800" b="1" u="sng" dirty="0">
              <a:solidFill>
                <a:srgbClr val="F28E65"/>
              </a:solidFill>
            </a:endParaRPr>
          </a:p>
          <a:p>
            <a:pPr marL="457200" lvl="1" indent="0">
              <a:buNone/>
            </a:pPr>
            <a:endParaRPr lang="fr-FR" sz="2300" b="1" u="sng" dirty="0" smtClean="0"/>
          </a:p>
          <a:p>
            <a:pPr lvl="1"/>
            <a:endParaRPr lang="fr-FR" sz="2300" b="1" u="sng" dirty="0"/>
          </a:p>
          <a:p>
            <a:pPr lvl="1"/>
            <a:endParaRPr lang="fr-FR" sz="1800" u="sng"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59</a:t>
            </a:fld>
            <a:endParaRPr lang="fr-FR" dirty="0"/>
          </a:p>
        </p:txBody>
      </p:sp>
    </p:spTree>
    <p:extLst>
      <p:ext uri="{BB962C8B-B14F-4D97-AF65-F5344CB8AC3E}">
        <p14:creationId xmlns:p14="http://schemas.microsoft.com/office/powerpoint/2010/main" xmlns="" val="261544734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L’accompagnement pour l’élaboration du projet d’orientation au lycée</a:t>
            </a:r>
            <a:endParaRPr lang="fr-FR" dirty="0"/>
          </a:p>
        </p:txBody>
      </p:sp>
      <p:sp>
        <p:nvSpPr>
          <p:cNvPr id="3" name="Espace réservé du texte 2"/>
          <p:cNvSpPr>
            <a:spLocks noGrp="1"/>
          </p:cNvSpPr>
          <p:nvPr>
            <p:ph type="body" sz="quarter" idx="13"/>
          </p:nvPr>
        </p:nvSpPr>
        <p:spPr>
          <a:xfrm>
            <a:off x="426718" y="1365318"/>
            <a:ext cx="8159932" cy="4276897"/>
          </a:xfrm>
        </p:spPr>
        <p:txBody>
          <a:bodyPr>
            <a:normAutofit/>
          </a:bodyPr>
          <a:lstStyle/>
          <a:p>
            <a:pPr marL="0" indent="0">
              <a:buNone/>
            </a:pPr>
            <a:endParaRPr lang="fr-FR" b="1" dirty="0" smtClean="0">
              <a:solidFill>
                <a:srgbClr val="F28E65"/>
              </a:solidFill>
            </a:endParaRPr>
          </a:p>
          <a:p>
            <a:r>
              <a:rPr lang="fr-FR" sz="2400" b="1" dirty="0" smtClean="0">
                <a:solidFill>
                  <a:srgbClr val="F28E65"/>
                </a:solidFill>
              </a:rPr>
              <a:t>2 professeurs </a:t>
            </a:r>
            <a:r>
              <a:rPr lang="fr-FR" sz="2400" b="1" dirty="0">
                <a:solidFill>
                  <a:srgbClr val="F28E65"/>
                </a:solidFill>
              </a:rPr>
              <a:t>principaux en </a:t>
            </a:r>
            <a:r>
              <a:rPr lang="fr-FR" sz="2400" b="1" dirty="0" smtClean="0">
                <a:solidFill>
                  <a:srgbClr val="F28E65"/>
                </a:solidFill>
              </a:rPr>
              <a:t>terminale </a:t>
            </a:r>
            <a:r>
              <a:rPr lang="fr-FR" sz="2400" b="1" dirty="0" smtClean="0"/>
              <a:t>pour un suivi personnalisé avec </a:t>
            </a:r>
            <a:r>
              <a:rPr lang="fr-FR" sz="2400" b="1" dirty="0"/>
              <a:t>l’appui des psychologues de l’Education nationale </a:t>
            </a:r>
            <a:endParaRPr lang="fr-FR" sz="2400" b="1" dirty="0" smtClean="0"/>
          </a:p>
          <a:p>
            <a:pPr marL="0" indent="0">
              <a:buNone/>
            </a:pPr>
            <a:endParaRPr lang="fr-FR" sz="2400" b="1" dirty="0"/>
          </a:p>
          <a:p>
            <a:pPr marL="0" lvl="1"/>
            <a:r>
              <a:rPr lang="fr-FR" sz="2400" b="1" dirty="0">
                <a:solidFill>
                  <a:srgbClr val="F28E65"/>
                </a:solidFill>
              </a:rPr>
              <a:t>Des heures d’accompagnement personnalisé </a:t>
            </a:r>
            <a:r>
              <a:rPr lang="fr-FR" sz="2400" b="1" dirty="0"/>
              <a:t>consacrées à </a:t>
            </a:r>
            <a:r>
              <a:rPr lang="fr-FR" sz="2400" b="1" dirty="0" smtClean="0"/>
              <a:t>l’orientation </a:t>
            </a:r>
            <a:r>
              <a:rPr lang="fr-FR" sz="2400" b="1" dirty="0"/>
              <a:t>i</a:t>
            </a:r>
            <a:r>
              <a:rPr lang="fr-FR" sz="2400" b="1" dirty="0" smtClean="0"/>
              <a:t>ntégrées </a:t>
            </a:r>
            <a:r>
              <a:rPr lang="fr-FR" sz="2400" b="1" dirty="0"/>
              <a:t>à l’emploi du temps des </a:t>
            </a:r>
            <a:r>
              <a:rPr lang="fr-FR" sz="2400" b="1" dirty="0" smtClean="0"/>
              <a:t>élèves</a:t>
            </a:r>
          </a:p>
          <a:p>
            <a:pPr marL="0" lvl="1" indent="0">
              <a:buNone/>
            </a:pPr>
            <a:endParaRPr lang="fr-FR" sz="1600" b="1" dirty="0"/>
          </a:p>
          <a:p>
            <a:pPr marL="0" lvl="1"/>
            <a:r>
              <a:rPr lang="fr-FR" sz="2400" b="1" dirty="0" smtClean="0"/>
              <a:t>Deux temps forts : </a:t>
            </a:r>
            <a:r>
              <a:rPr lang="fr-FR" sz="2400" b="1" dirty="0" smtClean="0">
                <a:solidFill>
                  <a:srgbClr val="F28E65"/>
                </a:solidFill>
              </a:rPr>
              <a:t>deux semaines de l’orientation </a:t>
            </a:r>
            <a:r>
              <a:rPr lang="fr-FR" sz="2400" b="1" dirty="0" smtClean="0"/>
              <a:t>pour stimuler la réflexion et consolider le projet de formation</a:t>
            </a:r>
            <a:endParaRPr lang="fr-FR" sz="2400" b="1"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6</a:t>
            </a:fld>
            <a:endParaRPr lang="fr-FR" dirty="0"/>
          </a:p>
        </p:txBody>
      </p:sp>
    </p:spTree>
    <p:extLst>
      <p:ext uri="{BB962C8B-B14F-4D97-AF65-F5344CB8AC3E}">
        <p14:creationId xmlns:p14="http://schemas.microsoft.com/office/powerpoint/2010/main" xmlns="" val="590490107"/>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Image 1" descr="Psup_PPT_04b.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37904" cy="6851904"/>
          </a:xfrm>
          <a:prstGeom prst="rect">
            <a:avLst/>
          </a:prstGeom>
        </p:spPr>
      </p:pic>
    </p:spTree>
    <p:extLst>
      <p:ext uri="{BB962C8B-B14F-4D97-AF65-F5344CB8AC3E}">
        <p14:creationId xmlns:p14="http://schemas.microsoft.com/office/powerpoint/2010/main" xmlns="" val="68708199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ETAPE 1 : DECOUVERTE DES FORMATIONS</a:t>
            </a:r>
            <a:endParaRPr lang="fr-FR" dirty="0">
              <a:solidFill>
                <a:srgbClr val="3D566E"/>
              </a:solidFill>
            </a:endParaRPr>
          </a:p>
        </p:txBody>
      </p:sp>
      <p:sp>
        <p:nvSpPr>
          <p:cNvPr id="5" name="Espace réservé du numéro de diapositive 4"/>
          <p:cNvSpPr>
            <a:spLocks noGrp="1"/>
          </p:cNvSpPr>
          <p:nvPr>
            <p:ph type="sldNum" sz="quarter" idx="4"/>
          </p:nvPr>
        </p:nvSpPr>
        <p:spPr>
          <a:xfrm>
            <a:off x="8407964" y="6282396"/>
            <a:ext cx="264872" cy="264880"/>
          </a:xfrm>
        </p:spPr>
        <p:txBody>
          <a:bodyPr/>
          <a:lstStyle/>
          <a:p>
            <a:fld id="{C6B7B3CB-E3BA-F74C-AB76-86EFC5843CD6}" type="slidenum">
              <a:rPr lang="fr-FR" smtClean="0">
                <a:solidFill>
                  <a:prstClr val="white"/>
                </a:solidFill>
              </a:rPr>
              <a:pPr/>
              <a:t>7</a:t>
            </a:fld>
            <a:endParaRPr lang="fr-FR" dirty="0">
              <a:solidFill>
                <a:prstClr val="white"/>
              </a:solidFill>
            </a:endParaRPr>
          </a:p>
        </p:txBody>
      </p:sp>
      <p:sp>
        <p:nvSpPr>
          <p:cNvPr id="7" name="Espace réservé du texte 6"/>
          <p:cNvSpPr>
            <a:spLocks noGrp="1"/>
          </p:cNvSpPr>
          <p:nvPr>
            <p:ph type="body" sz="quarter" idx="14"/>
          </p:nvPr>
        </p:nvSpPr>
        <p:spPr/>
        <p:txBody>
          <a:bodyPr/>
          <a:lstStyle/>
          <a:p>
            <a:r>
              <a:rPr lang="fr-FR" dirty="0" smtClean="0">
                <a:solidFill>
                  <a:srgbClr val="3D566E"/>
                </a:solidFill>
              </a:rPr>
              <a:t>20 décembre 2019– 22 janvier 2020</a:t>
            </a:r>
            <a:endParaRPr lang="fr-FR" dirty="0">
              <a:solidFill>
                <a:srgbClr val="3D566E"/>
              </a:solidFill>
            </a:endParaRPr>
          </a:p>
        </p:txBody>
      </p:sp>
    </p:spTree>
    <p:extLst>
      <p:ext uri="{BB962C8B-B14F-4D97-AF65-F5344CB8AC3E}">
        <p14:creationId xmlns:p14="http://schemas.microsoft.com/office/powerpoint/2010/main" xmlns="" val="353420179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8</a:t>
            </a:fld>
            <a:endParaRPr lang="fr-FR" dirty="0">
              <a:solidFill>
                <a:prstClr val="white"/>
              </a:solidFill>
            </a:endParaRPr>
          </a:p>
        </p:txBody>
      </p:sp>
      <p:pic>
        <p:nvPicPr>
          <p:cNvPr id="3" name="Imag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5697" y="750920"/>
            <a:ext cx="8960000" cy="5040000"/>
          </a:xfrm>
          <a:prstGeom prst="rect">
            <a:avLst/>
          </a:prstGeom>
        </p:spPr>
      </p:pic>
    </p:spTree>
    <p:extLst>
      <p:ext uri="{BB962C8B-B14F-4D97-AF65-F5344CB8AC3E}">
        <p14:creationId xmlns:p14="http://schemas.microsoft.com/office/powerpoint/2010/main" xmlns="" val="10166350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Terminales 2019-2020.FR </a:t>
            </a:r>
            <a:endParaRPr lang="fr-FR" dirty="0"/>
          </a:p>
        </p:txBody>
      </p:sp>
      <p:sp>
        <p:nvSpPr>
          <p:cNvPr id="3" name="Espace réservé du texte 2"/>
          <p:cNvSpPr>
            <a:spLocks noGrp="1"/>
          </p:cNvSpPr>
          <p:nvPr>
            <p:ph type="body" sz="quarter" idx="13"/>
          </p:nvPr>
        </p:nvSpPr>
        <p:spPr>
          <a:xfrm>
            <a:off x="426718" y="1389410"/>
            <a:ext cx="2998870" cy="4705288"/>
          </a:xfrm>
        </p:spPr>
        <p:txBody>
          <a:bodyPr>
            <a:normAutofit fontScale="77500" lnSpcReduction="20000"/>
          </a:bodyPr>
          <a:lstStyle/>
          <a:p>
            <a:pPr marL="0" indent="0">
              <a:buNone/>
            </a:pPr>
            <a:r>
              <a:rPr lang="fr-FR" sz="2600" b="1" dirty="0" smtClean="0">
                <a:solidFill>
                  <a:srgbClr val="F28E65"/>
                </a:solidFill>
              </a:rPr>
              <a:t>Un site dédié à l’orientation </a:t>
            </a:r>
          </a:p>
          <a:p>
            <a:pPr marL="0" indent="0">
              <a:buNone/>
            </a:pPr>
            <a:endParaRPr lang="fr-FR" b="1" dirty="0" smtClean="0"/>
          </a:p>
          <a:p>
            <a:r>
              <a:rPr lang="fr-FR" b="1" dirty="0" smtClean="0"/>
              <a:t>Découvrir </a:t>
            </a:r>
            <a:r>
              <a:rPr lang="fr-FR" b="1" dirty="0"/>
              <a:t>les filières de formation de l’enseignement </a:t>
            </a:r>
            <a:r>
              <a:rPr lang="fr-FR" b="1" dirty="0" smtClean="0"/>
              <a:t>supérieur</a:t>
            </a:r>
            <a:r>
              <a:rPr lang="fr-FR" b="1" dirty="0"/>
              <a:t/>
            </a:r>
            <a:br>
              <a:rPr lang="fr-FR" b="1" dirty="0"/>
            </a:br>
            <a:endParaRPr lang="fr-FR" dirty="0"/>
          </a:p>
          <a:p>
            <a:r>
              <a:rPr lang="fr-FR" b="1" dirty="0"/>
              <a:t>Découvrir des métiers et les parcours jusqu’à l’insertion professionnelle</a:t>
            </a:r>
            <a:br>
              <a:rPr lang="fr-FR" b="1" dirty="0"/>
            </a:br>
            <a:r>
              <a:rPr lang="fr-FR" b="1" dirty="0"/>
              <a:t> </a:t>
            </a:r>
            <a:endParaRPr lang="fr-FR" dirty="0"/>
          </a:p>
          <a:p>
            <a:r>
              <a:rPr lang="fr-FR" b="1" dirty="0"/>
              <a:t>Connaître les caractéristiques des filières les plus demandées </a:t>
            </a:r>
            <a:r>
              <a:rPr lang="fr-FR" dirty="0"/>
              <a:t>(STAPS, Droit, Psychologie, </a:t>
            </a:r>
            <a:r>
              <a:rPr lang="fr-FR" dirty="0" smtClean="0"/>
              <a:t>études de santé…) </a:t>
            </a:r>
            <a:r>
              <a:rPr lang="fr-FR" dirty="0"/>
              <a:t>et </a:t>
            </a:r>
            <a:r>
              <a:rPr lang="fr-FR" b="1" dirty="0"/>
              <a:t>les opportunités des filières d’avenir</a:t>
            </a:r>
            <a:r>
              <a:rPr lang="fr-FR" dirty="0"/>
              <a:t/>
            </a:r>
            <a:br>
              <a:rPr lang="fr-FR" dirty="0"/>
            </a:br>
            <a:endParaRPr lang="fr-FR" dirty="0"/>
          </a:p>
          <a:p>
            <a:r>
              <a:rPr lang="fr-FR" b="1" dirty="0"/>
              <a:t>Échanger</a:t>
            </a:r>
            <a:r>
              <a:rPr lang="fr-FR" dirty="0"/>
              <a:t> par chat, mail ou téléphone avec des conseillers </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9</a:t>
            </a:fld>
            <a:endParaRPr lang="fr-FR"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468386" y="1609024"/>
            <a:ext cx="5118264" cy="314357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30730277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pages de contenus">
  <a:themeElements>
    <a:clrScheme name="Personnalisée 1">
      <a:dk1>
        <a:srgbClr val="FF3333"/>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5_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age de presentation et de 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page de sous-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page de sous-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page de sous-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2_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3_pages de contenus">
  <a:themeElements>
    <a:clrScheme name="Personnalisée 1">
      <a:dk1>
        <a:srgbClr val="FF3333"/>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4_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11771</TotalTime>
  <Words>5569</Words>
  <Application>Microsoft Office PowerPoint</Application>
  <PresentationFormat>Affichage à l'écran (4:3)</PresentationFormat>
  <Paragraphs>704</Paragraphs>
  <Slides>60</Slides>
  <Notes>3</Notes>
  <HiddenSlides>29</HiddenSlides>
  <MMClips>0</MMClips>
  <ScaleCrop>false</ScaleCrop>
  <HeadingPairs>
    <vt:vector size="4" baseType="variant">
      <vt:variant>
        <vt:lpstr>Thème</vt:lpstr>
      </vt:variant>
      <vt:variant>
        <vt:i4>10</vt:i4>
      </vt:variant>
      <vt:variant>
        <vt:lpstr>Titres des diapositives</vt:lpstr>
      </vt:variant>
      <vt:variant>
        <vt:i4>60</vt:i4>
      </vt:variant>
    </vt:vector>
  </HeadingPairs>
  <TitlesOfParts>
    <vt:vector size="70" baseType="lpstr">
      <vt:lpstr>1_pages de contenus</vt:lpstr>
      <vt:lpstr>pages de contenus</vt:lpstr>
      <vt:lpstr>page de presentation et de partie</vt:lpstr>
      <vt:lpstr>page de sous-partie</vt:lpstr>
      <vt:lpstr>1_page de sous-partie</vt:lpstr>
      <vt:lpstr>2_page de sous-partie</vt:lpstr>
      <vt:lpstr>2_pages de contenus</vt:lpstr>
      <vt:lpstr>3_pages de contenus</vt:lpstr>
      <vt:lpstr>4_pages de contenus</vt:lpstr>
      <vt:lpstr>5_pages de contenus</vt:lpstr>
      <vt:lpstr>Diapositive 1</vt:lpstr>
      <vt:lpstr>sommaire</vt:lpstr>
      <vt:lpstr>Parcoursup : les objectifs </vt:lpstr>
      <vt:lpstr>Diapositive 4</vt:lpstr>
      <vt:lpstr>LES PRINCIPES CLES DE PARCOURSUP </vt:lpstr>
      <vt:lpstr>L’accompagnement pour l’élaboration du projet d’orientation au lycée</vt:lpstr>
      <vt:lpstr>ETAPE 1 : DECOUVERTE DES FORMATIONS</vt:lpstr>
      <vt:lpstr>Diapositive 8</vt:lpstr>
      <vt:lpstr>Terminales 2019-2020.FR </vt:lpstr>
      <vt:lpstr>Des informations pour CONSTRUIRE son projet d’orientation sur Parcoursup.fr </vt:lpstr>
      <vt:lpstr>RECHERCHER DES FORMATIONS SUR Parcoursup</vt:lpstr>
      <vt:lpstr>RECHERCHER DES FORMATIONS SUR parcoursup</vt:lpstr>
      <vt:lpstr>Les fiches de présentation des formations </vt:lpstr>
      <vt:lpstr>Focus sur LES NOUVELLES FORMATIONS en 2020  </vt:lpstr>
      <vt:lpstr>Focus sur les Parcours d’accès  aux études de santé (1/2)</vt:lpstr>
      <vt:lpstr>Focus sur les Parcours d’accès  aux études de santé (2/2)</vt:lpstr>
      <vt:lpstr>Focus sur les attendus et critères généraux d’examen des vœux </vt:lpstr>
      <vt:lpstr>ETAPE 2 : INSCRIPTION, FORMULATION DES VŒUX ET FINALISATION DU DOSSIER SUR PARCOURSUP</vt:lpstr>
      <vt:lpstr>Diapositive 19</vt:lpstr>
      <vt:lpstr>S’INSCRIRE SUR PARCOURSUP</vt:lpstr>
      <vt:lpstr>Consolider son projet d’orientation (1/2)</vt:lpstr>
      <vt:lpstr>Consolider son projet d’orientation (2/2)</vt:lpstr>
      <vt:lpstr>Formuler des vœux motivés </vt:lpstr>
      <vt:lpstr>Les vœux multiples</vt:lpstr>
      <vt:lpstr>LES FORMATIONS CONCERNéES PAR LES VŒUX MULTIPLES (1/3)</vt:lpstr>
      <vt:lpstr>LES FORMATIONS CONCERNéES PAR LES VŒUX MULTIPLES (2/3)</vt:lpstr>
      <vt:lpstr>LES FORMATIONS CONCERNéES PAR LES VŒUX MULTIPLES (3/3)</vt:lpstr>
      <vt:lpstr>Plus de formations en apprentissage</vt:lpstr>
      <vt:lpstr>Questionnaires DROIT &amp; SCIENCES : A quoi ça sert ?</vt:lpstr>
      <vt:lpstr>La DEMande de CéSURE : mode d’emploi </vt:lpstr>
      <vt:lpstr>Diapositive 31</vt:lpstr>
      <vt:lpstr>Finaliser son dossier et confirmer  ses vœux  </vt:lpstr>
      <vt:lpstr>LA rubrique «Activités et centres d’intérêts»</vt:lpstr>
      <vt:lpstr>LA rubrique « préférence et autres projets »</vt:lpstr>
      <vt:lpstr>L’examen du conseil de classe et la fiche avenir  </vt:lpstr>
      <vt:lpstr>Expérimentation « accès des bacheliers professionnels en STS »</vt:lpstr>
      <vt:lpstr>EXAMEN DES VŒUX PAR LES FORMATIONS : LES PRINCIPES</vt:lpstr>
      <vt:lpstr>L’examen des vœux par les établissements d’enseignement supérieur </vt:lpstr>
      <vt:lpstr>Un modèle d’admission juste et transparent (1/4)</vt:lpstr>
      <vt:lpstr>Un modèle d’admission juste et transparent (2/4)</vt:lpstr>
      <vt:lpstr>Un modèle d’admission juste et transparent (3/4)</vt:lpstr>
      <vt:lpstr>Un modèle d’admission juste et transparent (4/4)</vt:lpstr>
      <vt:lpstr>ETAPE 3 : PHASE D’ADMISSION (REPONSES DES FORMATIONS ET ACCEPTATION DES PROPOSITIONS)</vt:lpstr>
      <vt:lpstr>Diapositive 44</vt:lpstr>
      <vt:lpstr>Phase d’admission : les lycéens font leur choix </vt:lpstr>
      <vt:lpstr>réception des réponses et acceptation des propositions </vt:lpstr>
      <vt:lpstr>les réponses des formations</vt:lpstr>
      <vt:lpstr>Comment répondre aux propositions reçues (1/4) </vt:lpstr>
      <vt:lpstr>Comment répondre aux propositions reçues (2/4) </vt:lpstr>
      <vt:lpstr>Comment répondre aux propositions reçues (3/4)</vt:lpstr>
      <vt:lpstr>Comment répondre aux propositions reçues (4/4) </vt:lpstr>
      <vt:lpstr>l’option du répondeur automatique</vt:lpstr>
      <vt:lpstr>l’option du répondeur automatique</vt:lpstr>
      <vt:lpstr>un point d’étape obligatoire fin juin </vt:lpstr>
      <vt:lpstr>Inscription dans son établissement d’accueil </vt:lpstr>
      <vt:lpstr>DES services d’assistance tout au long de  la procédure </vt:lpstr>
      <vt:lpstr>Un accompagnement de mai à septembre</vt:lpstr>
      <vt:lpstr>La préparation de la vie étudiante</vt:lpstr>
      <vt:lpstr>5 conseils pour se bien préparer </vt:lpstr>
      <vt:lpstr>Diapositive 60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Administrateur MEN</dc:creator>
  <cp:lastModifiedBy>CRIF</cp:lastModifiedBy>
  <cp:revision>727</cp:revision>
  <cp:lastPrinted>2019-01-03T12:57:04Z</cp:lastPrinted>
  <dcterms:created xsi:type="dcterms:W3CDTF">2015-02-04T10:43:31Z</dcterms:created>
  <dcterms:modified xsi:type="dcterms:W3CDTF">2020-01-08T13:31:19Z</dcterms:modified>
</cp:coreProperties>
</file>