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0" r:id="rId7"/>
    <p:sldId id="268" r:id="rId8"/>
    <p:sldId id="266" r:id="rId9"/>
    <p:sldId id="269" r:id="rId10"/>
    <p:sldId id="267" r:id="rId11"/>
    <p:sldId id="270" r:id="rId12"/>
    <p:sldId id="271" r:id="rId13"/>
    <p:sldId id="272" r:id="rId14"/>
    <p:sldId id="261" r:id="rId15"/>
    <p:sldId id="263" r:id="rId16"/>
    <p:sldId id="264" r:id="rId17"/>
    <p:sldId id="273" r:id="rId18"/>
    <p:sldId id="274"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fr-F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fr-FR"/>
          </a:p>
        </p:txBody>
      </p:sp>
      <p:sp>
        <p:nvSpPr>
          <p:cNvPr id="4" name="Segnaposto data 3"/>
          <p:cNvSpPr>
            <a:spLocks noGrp="1"/>
          </p:cNvSpPr>
          <p:nvPr>
            <p:ph type="dt" sz="half" idx="10"/>
          </p:nvPr>
        </p:nvSpPr>
        <p:spPr/>
        <p:txBody>
          <a:bodyPr/>
          <a:lstStyle/>
          <a:p>
            <a:fld id="{F67F184F-C849-416E-A81B-F9ED02220103}" type="datetimeFigureOut">
              <a:rPr lang="fr-FR" smtClean="0"/>
              <a:t>16/12/2014</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2111D393-05EA-4A95-95CC-7F80FB654CCA}" type="slidenum">
              <a:rPr lang="fr-FR" smtClean="0"/>
              <a:t>‹N›</a:t>
            </a:fld>
            <a:endParaRPr lang="fr-FR"/>
          </a:p>
        </p:txBody>
      </p:sp>
    </p:spTree>
    <p:extLst>
      <p:ext uri="{BB962C8B-B14F-4D97-AF65-F5344CB8AC3E}">
        <p14:creationId xmlns:p14="http://schemas.microsoft.com/office/powerpoint/2010/main" val="180650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fr-FR"/>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data 3"/>
          <p:cNvSpPr>
            <a:spLocks noGrp="1"/>
          </p:cNvSpPr>
          <p:nvPr>
            <p:ph type="dt" sz="half" idx="10"/>
          </p:nvPr>
        </p:nvSpPr>
        <p:spPr/>
        <p:txBody>
          <a:bodyPr/>
          <a:lstStyle/>
          <a:p>
            <a:fld id="{F67F184F-C849-416E-A81B-F9ED02220103}" type="datetimeFigureOut">
              <a:rPr lang="fr-FR" smtClean="0"/>
              <a:t>16/12/2014</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2111D393-05EA-4A95-95CC-7F80FB654CCA}" type="slidenum">
              <a:rPr lang="fr-FR" smtClean="0"/>
              <a:t>‹N›</a:t>
            </a:fld>
            <a:endParaRPr lang="fr-FR"/>
          </a:p>
        </p:txBody>
      </p:sp>
    </p:spTree>
    <p:extLst>
      <p:ext uri="{BB962C8B-B14F-4D97-AF65-F5344CB8AC3E}">
        <p14:creationId xmlns:p14="http://schemas.microsoft.com/office/powerpoint/2010/main" val="2881272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fr-F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data 3"/>
          <p:cNvSpPr>
            <a:spLocks noGrp="1"/>
          </p:cNvSpPr>
          <p:nvPr>
            <p:ph type="dt" sz="half" idx="10"/>
          </p:nvPr>
        </p:nvSpPr>
        <p:spPr/>
        <p:txBody>
          <a:bodyPr/>
          <a:lstStyle/>
          <a:p>
            <a:fld id="{F67F184F-C849-416E-A81B-F9ED02220103}" type="datetimeFigureOut">
              <a:rPr lang="fr-FR" smtClean="0"/>
              <a:t>16/12/2014</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2111D393-05EA-4A95-95CC-7F80FB654CCA}" type="slidenum">
              <a:rPr lang="fr-FR" smtClean="0"/>
              <a:t>‹N›</a:t>
            </a:fld>
            <a:endParaRPr lang="fr-FR"/>
          </a:p>
        </p:txBody>
      </p:sp>
    </p:spTree>
    <p:extLst>
      <p:ext uri="{BB962C8B-B14F-4D97-AF65-F5344CB8AC3E}">
        <p14:creationId xmlns:p14="http://schemas.microsoft.com/office/powerpoint/2010/main" val="207451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fr-FR"/>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data 3"/>
          <p:cNvSpPr>
            <a:spLocks noGrp="1"/>
          </p:cNvSpPr>
          <p:nvPr>
            <p:ph type="dt" sz="half" idx="10"/>
          </p:nvPr>
        </p:nvSpPr>
        <p:spPr/>
        <p:txBody>
          <a:bodyPr/>
          <a:lstStyle/>
          <a:p>
            <a:fld id="{F67F184F-C849-416E-A81B-F9ED02220103}" type="datetimeFigureOut">
              <a:rPr lang="fr-FR" smtClean="0"/>
              <a:t>16/12/2014</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2111D393-05EA-4A95-95CC-7F80FB654CCA}" type="slidenum">
              <a:rPr lang="fr-FR" smtClean="0"/>
              <a:t>‹N›</a:t>
            </a:fld>
            <a:endParaRPr lang="fr-FR"/>
          </a:p>
        </p:txBody>
      </p:sp>
    </p:spTree>
    <p:extLst>
      <p:ext uri="{BB962C8B-B14F-4D97-AF65-F5344CB8AC3E}">
        <p14:creationId xmlns:p14="http://schemas.microsoft.com/office/powerpoint/2010/main" val="849480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fr-F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67F184F-C849-416E-A81B-F9ED02220103}" type="datetimeFigureOut">
              <a:rPr lang="fr-FR" smtClean="0"/>
              <a:t>16/12/2014</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2111D393-05EA-4A95-95CC-7F80FB654CCA}" type="slidenum">
              <a:rPr lang="fr-FR" smtClean="0"/>
              <a:t>‹N›</a:t>
            </a:fld>
            <a:endParaRPr lang="fr-FR"/>
          </a:p>
        </p:txBody>
      </p:sp>
    </p:spTree>
    <p:extLst>
      <p:ext uri="{BB962C8B-B14F-4D97-AF65-F5344CB8AC3E}">
        <p14:creationId xmlns:p14="http://schemas.microsoft.com/office/powerpoint/2010/main" val="1173881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fr-F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5" name="Segnaposto data 4"/>
          <p:cNvSpPr>
            <a:spLocks noGrp="1"/>
          </p:cNvSpPr>
          <p:nvPr>
            <p:ph type="dt" sz="half" idx="10"/>
          </p:nvPr>
        </p:nvSpPr>
        <p:spPr/>
        <p:txBody>
          <a:bodyPr/>
          <a:lstStyle/>
          <a:p>
            <a:fld id="{F67F184F-C849-416E-A81B-F9ED02220103}" type="datetimeFigureOut">
              <a:rPr lang="fr-FR" smtClean="0"/>
              <a:t>16/12/2014</a:t>
            </a:fld>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2111D393-05EA-4A95-95CC-7F80FB654CCA}" type="slidenum">
              <a:rPr lang="fr-FR" smtClean="0"/>
              <a:t>‹N›</a:t>
            </a:fld>
            <a:endParaRPr lang="fr-FR"/>
          </a:p>
        </p:txBody>
      </p:sp>
    </p:spTree>
    <p:extLst>
      <p:ext uri="{BB962C8B-B14F-4D97-AF65-F5344CB8AC3E}">
        <p14:creationId xmlns:p14="http://schemas.microsoft.com/office/powerpoint/2010/main" val="2393904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fr-F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7" name="Segnaposto data 6"/>
          <p:cNvSpPr>
            <a:spLocks noGrp="1"/>
          </p:cNvSpPr>
          <p:nvPr>
            <p:ph type="dt" sz="half" idx="10"/>
          </p:nvPr>
        </p:nvSpPr>
        <p:spPr/>
        <p:txBody>
          <a:bodyPr/>
          <a:lstStyle/>
          <a:p>
            <a:fld id="{F67F184F-C849-416E-A81B-F9ED02220103}" type="datetimeFigureOut">
              <a:rPr lang="fr-FR" smtClean="0"/>
              <a:t>16/12/2014</a:t>
            </a:fld>
            <a:endParaRPr lang="fr-FR"/>
          </a:p>
        </p:txBody>
      </p:sp>
      <p:sp>
        <p:nvSpPr>
          <p:cNvPr id="8" name="Segnaposto piè di pagina 7"/>
          <p:cNvSpPr>
            <a:spLocks noGrp="1"/>
          </p:cNvSpPr>
          <p:nvPr>
            <p:ph type="ftr" sz="quarter" idx="11"/>
          </p:nvPr>
        </p:nvSpPr>
        <p:spPr/>
        <p:txBody>
          <a:bodyPr/>
          <a:lstStyle/>
          <a:p>
            <a:endParaRPr lang="fr-FR"/>
          </a:p>
        </p:txBody>
      </p:sp>
      <p:sp>
        <p:nvSpPr>
          <p:cNvPr id="9" name="Segnaposto numero diapositiva 8"/>
          <p:cNvSpPr>
            <a:spLocks noGrp="1"/>
          </p:cNvSpPr>
          <p:nvPr>
            <p:ph type="sldNum" sz="quarter" idx="12"/>
          </p:nvPr>
        </p:nvSpPr>
        <p:spPr/>
        <p:txBody>
          <a:bodyPr/>
          <a:lstStyle/>
          <a:p>
            <a:fld id="{2111D393-05EA-4A95-95CC-7F80FB654CCA}" type="slidenum">
              <a:rPr lang="fr-FR" smtClean="0"/>
              <a:t>‹N›</a:t>
            </a:fld>
            <a:endParaRPr lang="fr-FR"/>
          </a:p>
        </p:txBody>
      </p:sp>
    </p:spTree>
    <p:extLst>
      <p:ext uri="{BB962C8B-B14F-4D97-AF65-F5344CB8AC3E}">
        <p14:creationId xmlns:p14="http://schemas.microsoft.com/office/powerpoint/2010/main" val="272638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fr-FR"/>
          </a:p>
        </p:txBody>
      </p:sp>
      <p:sp>
        <p:nvSpPr>
          <p:cNvPr id="3" name="Segnaposto data 2"/>
          <p:cNvSpPr>
            <a:spLocks noGrp="1"/>
          </p:cNvSpPr>
          <p:nvPr>
            <p:ph type="dt" sz="half" idx="10"/>
          </p:nvPr>
        </p:nvSpPr>
        <p:spPr/>
        <p:txBody>
          <a:bodyPr/>
          <a:lstStyle/>
          <a:p>
            <a:fld id="{F67F184F-C849-416E-A81B-F9ED02220103}" type="datetimeFigureOut">
              <a:rPr lang="fr-FR" smtClean="0"/>
              <a:t>16/12/2014</a:t>
            </a:fld>
            <a:endParaRPr lang="fr-FR"/>
          </a:p>
        </p:txBody>
      </p:sp>
      <p:sp>
        <p:nvSpPr>
          <p:cNvPr id="4" name="Segnaposto piè di pagina 3"/>
          <p:cNvSpPr>
            <a:spLocks noGrp="1"/>
          </p:cNvSpPr>
          <p:nvPr>
            <p:ph type="ftr" sz="quarter" idx="11"/>
          </p:nvPr>
        </p:nvSpPr>
        <p:spPr/>
        <p:txBody>
          <a:bodyPr/>
          <a:lstStyle/>
          <a:p>
            <a:endParaRPr lang="fr-FR"/>
          </a:p>
        </p:txBody>
      </p:sp>
      <p:sp>
        <p:nvSpPr>
          <p:cNvPr id="5" name="Segnaposto numero diapositiva 4"/>
          <p:cNvSpPr>
            <a:spLocks noGrp="1"/>
          </p:cNvSpPr>
          <p:nvPr>
            <p:ph type="sldNum" sz="quarter" idx="12"/>
          </p:nvPr>
        </p:nvSpPr>
        <p:spPr/>
        <p:txBody>
          <a:bodyPr/>
          <a:lstStyle/>
          <a:p>
            <a:fld id="{2111D393-05EA-4A95-95CC-7F80FB654CCA}" type="slidenum">
              <a:rPr lang="fr-FR" smtClean="0"/>
              <a:t>‹N›</a:t>
            </a:fld>
            <a:endParaRPr lang="fr-FR"/>
          </a:p>
        </p:txBody>
      </p:sp>
    </p:spTree>
    <p:extLst>
      <p:ext uri="{BB962C8B-B14F-4D97-AF65-F5344CB8AC3E}">
        <p14:creationId xmlns:p14="http://schemas.microsoft.com/office/powerpoint/2010/main" val="288623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7F184F-C849-416E-A81B-F9ED02220103}" type="datetimeFigureOut">
              <a:rPr lang="fr-FR" smtClean="0"/>
              <a:t>16/12/2014</a:t>
            </a:fld>
            <a:endParaRPr lang="fr-FR"/>
          </a:p>
        </p:txBody>
      </p:sp>
      <p:sp>
        <p:nvSpPr>
          <p:cNvPr id="3" name="Segnaposto piè di pagina 2"/>
          <p:cNvSpPr>
            <a:spLocks noGrp="1"/>
          </p:cNvSpPr>
          <p:nvPr>
            <p:ph type="ftr" sz="quarter" idx="11"/>
          </p:nvPr>
        </p:nvSpPr>
        <p:spPr/>
        <p:txBody>
          <a:bodyPr/>
          <a:lstStyle/>
          <a:p>
            <a:endParaRPr lang="fr-FR"/>
          </a:p>
        </p:txBody>
      </p:sp>
      <p:sp>
        <p:nvSpPr>
          <p:cNvPr id="4" name="Segnaposto numero diapositiva 3"/>
          <p:cNvSpPr>
            <a:spLocks noGrp="1"/>
          </p:cNvSpPr>
          <p:nvPr>
            <p:ph type="sldNum" sz="quarter" idx="12"/>
          </p:nvPr>
        </p:nvSpPr>
        <p:spPr/>
        <p:txBody>
          <a:bodyPr/>
          <a:lstStyle/>
          <a:p>
            <a:fld id="{2111D393-05EA-4A95-95CC-7F80FB654CCA}" type="slidenum">
              <a:rPr lang="fr-FR" smtClean="0"/>
              <a:t>‹N›</a:t>
            </a:fld>
            <a:endParaRPr lang="fr-FR"/>
          </a:p>
        </p:txBody>
      </p:sp>
    </p:spTree>
    <p:extLst>
      <p:ext uri="{BB962C8B-B14F-4D97-AF65-F5344CB8AC3E}">
        <p14:creationId xmlns:p14="http://schemas.microsoft.com/office/powerpoint/2010/main" val="541123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fr-F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67F184F-C849-416E-A81B-F9ED02220103}" type="datetimeFigureOut">
              <a:rPr lang="fr-FR" smtClean="0"/>
              <a:t>16/12/2014</a:t>
            </a:fld>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2111D393-05EA-4A95-95CC-7F80FB654CCA}" type="slidenum">
              <a:rPr lang="fr-FR" smtClean="0"/>
              <a:t>‹N›</a:t>
            </a:fld>
            <a:endParaRPr lang="fr-FR"/>
          </a:p>
        </p:txBody>
      </p:sp>
    </p:spTree>
    <p:extLst>
      <p:ext uri="{BB962C8B-B14F-4D97-AF65-F5344CB8AC3E}">
        <p14:creationId xmlns:p14="http://schemas.microsoft.com/office/powerpoint/2010/main" val="130935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fr-F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67F184F-C849-416E-A81B-F9ED02220103}" type="datetimeFigureOut">
              <a:rPr lang="fr-FR" smtClean="0"/>
              <a:t>16/12/2014</a:t>
            </a:fld>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2111D393-05EA-4A95-95CC-7F80FB654CCA}" type="slidenum">
              <a:rPr lang="fr-FR" smtClean="0"/>
              <a:t>‹N›</a:t>
            </a:fld>
            <a:endParaRPr lang="fr-FR"/>
          </a:p>
        </p:txBody>
      </p:sp>
    </p:spTree>
    <p:extLst>
      <p:ext uri="{BB962C8B-B14F-4D97-AF65-F5344CB8AC3E}">
        <p14:creationId xmlns:p14="http://schemas.microsoft.com/office/powerpoint/2010/main" val="96460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fr-F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F184F-C849-416E-A81B-F9ED02220103}" type="datetimeFigureOut">
              <a:rPr lang="fr-FR" smtClean="0"/>
              <a:t>16/12/2014</a:t>
            </a:fld>
            <a:endParaRPr lang="fr-F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1D393-05EA-4A95-95CC-7F80FB654CCA}" type="slidenum">
              <a:rPr lang="fr-FR" smtClean="0"/>
              <a:t>‹N›</a:t>
            </a:fld>
            <a:endParaRPr lang="fr-FR"/>
          </a:p>
        </p:txBody>
      </p:sp>
    </p:spTree>
    <p:extLst>
      <p:ext uri="{BB962C8B-B14F-4D97-AF65-F5344CB8AC3E}">
        <p14:creationId xmlns:p14="http://schemas.microsoft.com/office/powerpoint/2010/main" val="1349173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fr-FR" dirty="0" smtClean="0"/>
              <a:t>Libera, </a:t>
            </a:r>
            <a:r>
              <a:rPr lang="fr-FR" dirty="0" err="1" smtClean="0"/>
              <a:t>associazioni</a:t>
            </a:r>
            <a:r>
              <a:rPr lang="fr-FR" dirty="0" smtClean="0"/>
              <a:t>, </a:t>
            </a:r>
            <a:r>
              <a:rPr lang="fr-FR" dirty="0" err="1" smtClean="0"/>
              <a:t>nomi</a:t>
            </a:r>
            <a:r>
              <a:rPr lang="fr-FR" dirty="0" smtClean="0"/>
              <a:t> e </a:t>
            </a:r>
            <a:r>
              <a:rPr lang="fr-FR" dirty="0" err="1" smtClean="0"/>
              <a:t>numeri</a:t>
            </a:r>
            <a:r>
              <a:rPr lang="fr-FR" dirty="0" smtClean="0"/>
              <a:t> </a:t>
            </a:r>
            <a:r>
              <a:rPr lang="fr-FR" dirty="0" err="1" smtClean="0"/>
              <a:t>contro</a:t>
            </a:r>
            <a:r>
              <a:rPr lang="fr-FR" dirty="0" smtClean="0"/>
              <a:t> le </a:t>
            </a:r>
            <a:r>
              <a:rPr lang="fr-FR" dirty="0" err="1" smtClean="0"/>
              <a:t>mafie</a:t>
            </a:r>
            <a:r>
              <a:rPr lang="fr-FR" dirty="0" smtClean="0"/>
              <a:t/>
            </a:r>
            <a:br>
              <a:rPr lang="fr-FR" dirty="0" smtClean="0"/>
            </a:br>
            <a:r>
              <a:rPr lang="fr-FR" dirty="0" smtClean="0"/>
              <a:t/>
            </a:r>
            <a:br>
              <a:rPr lang="fr-FR" dirty="0" smtClean="0"/>
            </a:br>
            <a:r>
              <a:rPr lang="fr-FR" sz="3100" b="1" dirty="0" smtClean="0"/>
              <a:t>« </a:t>
            </a:r>
            <a:r>
              <a:rPr lang="fr-FR" sz="3100" b="1" dirty="0" err="1" smtClean="0"/>
              <a:t>Guardare</a:t>
            </a:r>
            <a:r>
              <a:rPr lang="fr-FR" sz="3100" b="1" dirty="0" smtClean="0"/>
              <a:t>, non </a:t>
            </a:r>
            <a:r>
              <a:rPr lang="fr-FR" sz="3100" b="1" dirty="0" err="1" smtClean="0"/>
              <a:t>giudicare</a:t>
            </a:r>
            <a:r>
              <a:rPr lang="fr-FR" sz="3100" b="1" dirty="0" smtClean="0"/>
              <a:t> ma </a:t>
            </a:r>
            <a:r>
              <a:rPr lang="fr-FR" sz="3100" b="1" dirty="0" err="1" smtClean="0"/>
              <a:t>cercare</a:t>
            </a:r>
            <a:r>
              <a:rPr lang="fr-FR" sz="3100" b="1" dirty="0" smtClean="0"/>
              <a:t> di </a:t>
            </a:r>
            <a:r>
              <a:rPr lang="fr-FR" sz="3100" b="1" dirty="0" err="1" smtClean="0"/>
              <a:t>capire</a:t>
            </a:r>
            <a:r>
              <a:rPr lang="fr-FR" sz="3100" b="1" dirty="0" smtClean="0"/>
              <a:t> »</a:t>
            </a:r>
            <a:endParaRPr lang="fr-FR" sz="3100" b="1" dirty="0"/>
          </a:p>
        </p:txBody>
      </p:sp>
      <p:sp>
        <p:nvSpPr>
          <p:cNvPr id="3" name="Sottotitolo 2"/>
          <p:cNvSpPr>
            <a:spLocks noGrp="1"/>
          </p:cNvSpPr>
          <p:nvPr>
            <p:ph type="subTitle" idx="1"/>
          </p:nvPr>
        </p:nvSpPr>
        <p:spPr/>
        <p:txBody>
          <a:bodyPr/>
          <a:lstStyle/>
          <a:p>
            <a:r>
              <a:rPr lang="fr-FR" dirty="0" smtClean="0"/>
              <a:t>Jouy-le-Moutier</a:t>
            </a:r>
          </a:p>
          <a:p>
            <a:r>
              <a:rPr lang="fr-FR" dirty="0" smtClean="0"/>
              <a:t>17/12/2014</a:t>
            </a:r>
            <a:endParaRPr lang="fr-FR" dirty="0"/>
          </a:p>
        </p:txBody>
      </p:sp>
    </p:spTree>
    <p:extLst>
      <p:ext uri="{BB962C8B-B14F-4D97-AF65-F5344CB8AC3E}">
        <p14:creationId xmlns:p14="http://schemas.microsoft.com/office/powerpoint/2010/main" val="2215591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Libera Terra</a:t>
            </a:r>
            <a:endParaRPr lang="fr-FR" dirty="0"/>
          </a:p>
        </p:txBody>
      </p:sp>
      <p:sp>
        <p:nvSpPr>
          <p:cNvPr id="3" name="Segnaposto contenuto 2"/>
          <p:cNvSpPr>
            <a:spLocks noGrp="1"/>
          </p:cNvSpPr>
          <p:nvPr>
            <p:ph idx="1"/>
          </p:nvPr>
        </p:nvSpPr>
        <p:spPr>
          <a:xfrm>
            <a:off x="457200" y="1600200"/>
            <a:ext cx="3178696" cy="4853136"/>
          </a:xfrm>
        </p:spPr>
        <p:txBody>
          <a:bodyPr>
            <a:normAutofit fontScale="70000" lnSpcReduction="20000"/>
          </a:bodyPr>
          <a:lstStyle/>
          <a:p>
            <a:pPr marL="0" indent="0" algn="ctr">
              <a:buNone/>
            </a:pPr>
            <a:r>
              <a:rPr lang="fr-FR" b="1" dirty="0"/>
              <a:t>La loi n° 109/96 </a:t>
            </a:r>
            <a:r>
              <a:rPr lang="fr-FR" dirty="0"/>
              <a:t>sur la </a:t>
            </a:r>
            <a:r>
              <a:rPr lang="fr-FR" b="1" dirty="0"/>
              <a:t>réaffectation sociale des </a:t>
            </a:r>
            <a:r>
              <a:rPr lang="fr-FR" b="1" dirty="0" smtClean="0"/>
              <a:t>biens confisqués </a:t>
            </a:r>
            <a:r>
              <a:rPr lang="fr-FR" b="1" dirty="0"/>
              <a:t>aux mafias </a:t>
            </a:r>
            <a:r>
              <a:rPr lang="fr-FR" dirty="0"/>
              <a:t>prévoit </a:t>
            </a:r>
            <a:r>
              <a:rPr lang="fr-FR" dirty="0">
                <a:solidFill>
                  <a:srgbClr val="FF0000"/>
                </a:solidFill>
              </a:rPr>
              <a:t>l’attribution</a:t>
            </a:r>
            <a:r>
              <a:rPr lang="fr-FR" dirty="0"/>
              <a:t> des </a:t>
            </a:r>
            <a:r>
              <a:rPr lang="fr-FR" dirty="0" smtClean="0"/>
              <a:t>patrimoines et </a:t>
            </a:r>
            <a:r>
              <a:rPr lang="fr-FR" dirty="0"/>
              <a:t>des richesses de provenance illicite aux </a:t>
            </a:r>
            <a:r>
              <a:rPr lang="fr-FR" b="1" dirty="0" smtClean="0"/>
              <a:t>personnes - </a:t>
            </a:r>
            <a:r>
              <a:rPr lang="fr-FR" b="1" dirty="0"/>
              <a:t>associations, coopératives, Communes, </a:t>
            </a:r>
            <a:r>
              <a:rPr lang="fr-FR" b="1" dirty="0" smtClean="0"/>
              <a:t>Provinces et </a:t>
            </a:r>
            <a:r>
              <a:rPr lang="fr-FR" b="1" dirty="0"/>
              <a:t>Régions </a:t>
            </a:r>
            <a:r>
              <a:rPr lang="fr-FR" dirty="0"/>
              <a:t>- en vue de les restituer aux citoyens, </a:t>
            </a:r>
            <a:r>
              <a:rPr lang="fr-FR" dirty="0" smtClean="0"/>
              <a:t>par l’intermédiaire </a:t>
            </a:r>
            <a:r>
              <a:rPr lang="fr-FR" dirty="0"/>
              <a:t>de services, d’activités de </a:t>
            </a:r>
            <a:r>
              <a:rPr lang="fr-FR" dirty="0" smtClean="0"/>
              <a:t>promotion sociale </a:t>
            </a:r>
            <a:r>
              <a:rPr lang="fr-FR" dirty="0"/>
              <a:t>et du travail. </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462" t="25991" r="21356" b="13692"/>
          <a:stretch/>
        </p:blipFill>
        <p:spPr bwMode="auto">
          <a:xfrm>
            <a:off x="3707904" y="1844824"/>
            <a:ext cx="5322470" cy="390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459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Libera Terra</a:t>
            </a:r>
            <a:endParaRPr lang="fr-FR" dirty="0"/>
          </a:p>
        </p:txBody>
      </p:sp>
      <p:sp>
        <p:nvSpPr>
          <p:cNvPr id="3" name="Segnaposto contenuto 2"/>
          <p:cNvSpPr>
            <a:spLocks noGrp="1"/>
          </p:cNvSpPr>
          <p:nvPr>
            <p:ph idx="1"/>
          </p:nvPr>
        </p:nvSpPr>
        <p:spPr>
          <a:xfrm>
            <a:off x="457200" y="1600200"/>
            <a:ext cx="4546848" cy="4781128"/>
          </a:xfrm>
        </p:spPr>
        <p:txBody>
          <a:bodyPr>
            <a:normAutofit fontScale="70000" lnSpcReduction="20000"/>
          </a:bodyPr>
          <a:lstStyle/>
          <a:p>
            <a:pPr marL="0" indent="0">
              <a:buNone/>
            </a:pPr>
            <a:r>
              <a:rPr lang="fr-FR" dirty="0"/>
              <a:t>Depuis son entrée en vigueur il y a 15 ans, la loi a permis d’utiliser à des fins sociales plus de 6500 biens immobiliers  (appartements, maisons et terrains). Le travail sur les terrains confisqués, réalisé par des coopératives de jeunes en Sicile, Calabre, Campanie, dans les Pouilles, le Latium et le Piémont a conduit à la production d’huile, de vin, de pâtes, de </a:t>
            </a:r>
            <a:r>
              <a:rPr lang="fr-FR" dirty="0" err="1"/>
              <a:t>taralli</a:t>
            </a:r>
            <a:r>
              <a:rPr lang="fr-FR" dirty="0" smtClean="0"/>
              <a:t>, de </a:t>
            </a:r>
            <a:r>
              <a:rPr lang="fr-FR" dirty="0"/>
              <a:t>légumes, de conserves alimentaires et d’autres produits bio qui se distinguent par la marque de qualité et de légalité Libera Terra. </a:t>
            </a:r>
          </a:p>
        </p:txBody>
      </p:sp>
      <p:pic>
        <p:nvPicPr>
          <p:cNvPr id="6146" name="Picture 2" descr="C:\Users\Public\Pictures\Foto\Foto\Route Gioiosa Ionica\DSCN42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412776"/>
            <a:ext cx="3940308" cy="295282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818" y="4365604"/>
            <a:ext cx="4115787" cy="2304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107504" y="5949280"/>
            <a:ext cx="5112568" cy="369332"/>
          </a:xfrm>
          <a:prstGeom prst="rect">
            <a:avLst/>
          </a:prstGeom>
          <a:noFill/>
        </p:spPr>
        <p:txBody>
          <a:bodyPr wrap="square" rtlCol="0">
            <a:spAutoFit/>
          </a:bodyPr>
          <a:lstStyle/>
          <a:p>
            <a:r>
              <a:rPr lang="fr-FR" dirty="0"/>
              <a:t>https://www.youtube.com/watch?v=X4ydqYHpKmo</a:t>
            </a:r>
          </a:p>
        </p:txBody>
      </p:sp>
    </p:spTree>
    <p:extLst>
      <p:ext uri="{BB962C8B-B14F-4D97-AF65-F5344CB8AC3E}">
        <p14:creationId xmlns:p14="http://schemas.microsoft.com/office/powerpoint/2010/main" val="3823839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I </a:t>
            </a:r>
            <a:r>
              <a:rPr lang="fr-FR" dirty="0" err="1" smtClean="0"/>
              <a:t>campi</a:t>
            </a:r>
            <a:r>
              <a:rPr lang="fr-FR" dirty="0" smtClean="0"/>
              <a:t> di Libera!!!!!</a:t>
            </a:r>
            <a:endParaRPr lang="fr-FR" dirty="0"/>
          </a:p>
        </p:txBody>
      </p:sp>
      <p:sp>
        <p:nvSpPr>
          <p:cNvPr id="3" name="Segnaposto contenuto 2"/>
          <p:cNvSpPr>
            <a:spLocks noGrp="1"/>
          </p:cNvSpPr>
          <p:nvPr>
            <p:ph idx="1"/>
          </p:nvPr>
        </p:nvSpPr>
        <p:spPr/>
        <p:txBody>
          <a:bodyPr/>
          <a:lstStyle/>
          <a:p>
            <a:pPr marL="0" indent="0" algn="just">
              <a:buNone/>
            </a:pPr>
            <a:r>
              <a:rPr lang="fr-FR" dirty="0"/>
              <a:t>Des camps de bénévolat et d’étude se déroulent chaque année sur ces terrains avec des jeunes venant de toute </a:t>
            </a:r>
            <a:r>
              <a:rPr lang="fr-FR" dirty="0" smtClean="0"/>
              <a:t>l’Italie!!!</a:t>
            </a:r>
          </a:p>
          <a:p>
            <a:pPr marL="0" indent="0" algn="just">
              <a:buNone/>
            </a:pPr>
            <a:endParaRPr lang="fr-FR" dirty="0"/>
          </a:p>
          <a:p>
            <a:pPr marL="0" indent="0">
              <a:buNone/>
            </a:pPr>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068960"/>
            <a:ext cx="5469768" cy="364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9027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Tutti </a:t>
            </a:r>
            <a:r>
              <a:rPr lang="fr-FR" dirty="0" err="1" smtClean="0"/>
              <a:t>giù</a:t>
            </a:r>
            <a:r>
              <a:rPr lang="fr-FR" dirty="0" smtClean="0"/>
              <a:t> per (Libera) Terra!</a:t>
            </a:r>
            <a:endParaRPr lang="fr-FR" dirty="0"/>
          </a:p>
        </p:txBody>
      </p:sp>
      <p:pic>
        <p:nvPicPr>
          <p:cNvPr id="8194" name="Picture 2" descr="C:\Users\Public\Pictures\Foto\Foto\Route Gioiosa Ionica\DSCN43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52936"/>
            <a:ext cx="3003798" cy="400506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Public\Pictures\Foto\Foto\Route Gioiosa Ionica\DSCN44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4238" y="1288845"/>
            <a:ext cx="2679762" cy="357301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Public\Pictures\Foto\Foto\Route Gioiosa Ionica\DSCN443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1966" y="1288845"/>
            <a:ext cx="4197688" cy="3148267"/>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contenuto 3"/>
          <p:cNvSpPr>
            <a:spLocks noGrp="1"/>
          </p:cNvSpPr>
          <p:nvPr>
            <p:ph idx="1"/>
          </p:nvPr>
        </p:nvSpPr>
        <p:spPr/>
        <p:txBody>
          <a:bodyPr/>
          <a:lstStyle/>
          <a:p>
            <a:endParaRPr lang="fr-FR" dirty="0"/>
          </a:p>
        </p:txBody>
      </p:sp>
      <p:pic>
        <p:nvPicPr>
          <p:cNvPr id="820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3861048"/>
            <a:ext cx="4824536" cy="273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6803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Libera en France!!!</a:t>
            </a:r>
            <a:endParaRPr lang="fr-FR" dirty="0"/>
          </a:p>
        </p:txBody>
      </p:sp>
      <p:sp>
        <p:nvSpPr>
          <p:cNvPr id="3" name="Segnaposto contenuto 2"/>
          <p:cNvSpPr>
            <a:spLocks noGrp="1"/>
          </p:cNvSpPr>
          <p:nvPr>
            <p:ph idx="1"/>
          </p:nvPr>
        </p:nvSpPr>
        <p:spPr>
          <a:xfrm>
            <a:off x="457200" y="1600201"/>
            <a:ext cx="8229600" cy="1684784"/>
          </a:xfrm>
        </p:spPr>
        <p:txBody>
          <a:bodyPr>
            <a:normAutofit/>
          </a:bodyPr>
          <a:lstStyle/>
          <a:p>
            <a:pPr marL="0" indent="0">
              <a:buNone/>
            </a:pPr>
            <a:r>
              <a:rPr lang="fr-FR" dirty="0"/>
              <a:t>Libera France, à Paris: </a:t>
            </a:r>
            <a:r>
              <a:rPr lang="fr-FR" dirty="0" smtClean="0"/>
              <a:t>c’est l’antenne </a:t>
            </a:r>
            <a:r>
              <a:rPr lang="fr-FR" dirty="0"/>
              <a:t>française de </a:t>
            </a:r>
            <a:r>
              <a:rPr lang="fr-FR" dirty="0" smtClean="0"/>
              <a:t>Libera, qui </a:t>
            </a:r>
            <a:r>
              <a:rPr lang="fr-FR" dirty="0"/>
              <a:t>s’occupe d’être le relais des activités de l’association en France</a:t>
            </a:r>
            <a:r>
              <a:rPr lang="fr-FR" dirty="0" smtClean="0"/>
              <a:t>.</a:t>
            </a:r>
          </a:p>
          <a:p>
            <a:pPr marL="0" indent="0">
              <a:buNone/>
            </a:pPr>
            <a:endParaRPr lang="fr-FR" dirty="0"/>
          </a:p>
          <a:p>
            <a:pPr marL="0" indent="0">
              <a:buNone/>
            </a:pPr>
            <a:endParaRPr lang="fr-FR" dirty="0"/>
          </a:p>
        </p:txBody>
      </p:sp>
      <p:pic>
        <p:nvPicPr>
          <p:cNvPr id="9218" name="Picture 2" descr="C:\Users\Public\Pictures\Foto\Missione Speciale Marsiglia\DSC048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212976"/>
            <a:ext cx="2628292" cy="3504389"/>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3635896" y="3501008"/>
            <a:ext cx="4968552" cy="2215991"/>
          </a:xfrm>
          <a:prstGeom prst="rect">
            <a:avLst/>
          </a:prstGeom>
          <a:noFill/>
        </p:spPr>
        <p:txBody>
          <a:bodyPr wrap="square" rtlCol="0">
            <a:spAutoFit/>
          </a:bodyPr>
          <a:lstStyle/>
          <a:p>
            <a:pPr algn="just"/>
            <a:r>
              <a:rPr lang="fr-FR" sz="2000" dirty="0"/>
              <a:t>Tractages, rencontres, forum des associations, interventions dans les écoles sont les rendez-vous pour présenter une autre facette de l’Italie, celle de la responsabilité et de </a:t>
            </a:r>
            <a:r>
              <a:rPr lang="fr-FR" sz="2000" b="1" dirty="0"/>
              <a:t>l’engagement citoyen pour un monde libre des mafias et de la corruption!</a:t>
            </a:r>
          </a:p>
          <a:p>
            <a:pPr algn="just"/>
            <a:endParaRPr lang="fr-FR" dirty="0"/>
          </a:p>
        </p:txBody>
      </p:sp>
    </p:spTree>
    <p:extLst>
      <p:ext uri="{BB962C8B-B14F-4D97-AF65-F5344CB8AC3E}">
        <p14:creationId xmlns:p14="http://schemas.microsoft.com/office/powerpoint/2010/main" val="1468340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noAutofit/>
          </a:bodyPr>
          <a:lstStyle/>
          <a:p>
            <a:r>
              <a:rPr lang="fr-FR" sz="3600" dirty="0" smtClean="0"/>
              <a:t>Qu’est-ce qu’on peut faire à Jouy-le-Moutier?</a:t>
            </a:r>
            <a:endParaRPr lang="fr-FR" sz="3600" dirty="0"/>
          </a:p>
        </p:txBody>
      </p:sp>
      <p:sp>
        <p:nvSpPr>
          <p:cNvPr id="3" name="Segnaposto contenuto 2"/>
          <p:cNvSpPr>
            <a:spLocks noGrp="1"/>
          </p:cNvSpPr>
          <p:nvPr>
            <p:ph idx="1"/>
          </p:nvPr>
        </p:nvSpPr>
        <p:spPr/>
        <p:txBody>
          <a:bodyPr>
            <a:normAutofit fontScale="85000" lnSpcReduction="20000"/>
          </a:bodyPr>
          <a:lstStyle/>
          <a:p>
            <a:r>
              <a:rPr lang="fr-FR" dirty="0" smtClean="0"/>
              <a:t>Si vous voulez vous pouvez:</a:t>
            </a:r>
          </a:p>
          <a:p>
            <a:r>
              <a:rPr lang="fr-FR" dirty="0" smtClean="0"/>
              <a:t>promouvoir </a:t>
            </a:r>
            <a:r>
              <a:rPr lang="fr-FR" dirty="0"/>
              <a:t>et mettre en pratique les droits citoyens, la culture de </a:t>
            </a:r>
            <a:r>
              <a:rPr lang="fr-FR" dirty="0" smtClean="0"/>
              <a:t>la légalité </a:t>
            </a:r>
            <a:r>
              <a:rPr lang="fr-FR" dirty="0"/>
              <a:t>démocratique, la justice sociale, la paix, la solidarité, </a:t>
            </a:r>
            <a:r>
              <a:rPr lang="fr-FR" dirty="0" smtClean="0"/>
              <a:t>l’environnement….</a:t>
            </a:r>
            <a:endParaRPr lang="fr-FR" dirty="0"/>
          </a:p>
          <a:p>
            <a:r>
              <a:rPr lang="fr-FR" dirty="0" smtClean="0"/>
              <a:t>valoriser </a:t>
            </a:r>
            <a:r>
              <a:rPr lang="fr-FR" dirty="0"/>
              <a:t>la mémoire des victimes des mafias et de toutes sortes </a:t>
            </a:r>
            <a:r>
              <a:rPr lang="fr-FR" dirty="0" smtClean="0"/>
              <a:t>de violences </a:t>
            </a:r>
            <a:r>
              <a:rPr lang="fr-FR" dirty="0"/>
              <a:t>et ne pas oublier ceux qui se sont engagés à construire la justice.</a:t>
            </a:r>
          </a:p>
          <a:p>
            <a:r>
              <a:rPr lang="fr-FR" dirty="0" smtClean="0"/>
              <a:t>lutter</a:t>
            </a:r>
            <a:r>
              <a:rPr lang="fr-FR" dirty="0"/>
              <a:t>, dans le respect des principes de la non-violence, contre la </a:t>
            </a:r>
            <a:r>
              <a:rPr lang="fr-FR" dirty="0" smtClean="0"/>
              <a:t>diffusion des </a:t>
            </a:r>
            <a:r>
              <a:rPr lang="fr-FR" dirty="0"/>
              <a:t>illégalités et la domination mafieuse du </a:t>
            </a:r>
            <a:r>
              <a:rPr lang="fr-FR" dirty="0" smtClean="0"/>
              <a:t>territoire….</a:t>
            </a:r>
          </a:p>
          <a:p>
            <a:r>
              <a:rPr lang="fr-FR" dirty="0" smtClean="0"/>
              <a:t>Venez à Bologne le 21 mars!!!!!!!!</a:t>
            </a:r>
          </a:p>
          <a:p>
            <a:r>
              <a:rPr lang="fr-FR" dirty="0" smtClean="0"/>
              <a:t>Créez un club de Libera dans votre lycée!!!!!</a:t>
            </a:r>
            <a:endParaRPr lang="fr-FR" dirty="0"/>
          </a:p>
        </p:txBody>
      </p:sp>
    </p:spTree>
    <p:extLst>
      <p:ext uri="{BB962C8B-B14F-4D97-AF65-F5344CB8AC3E}">
        <p14:creationId xmlns:p14="http://schemas.microsoft.com/office/powerpoint/2010/main" val="3907802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570186"/>
          </a:xfrm>
        </p:spPr>
        <p:txBody>
          <a:bodyPr>
            <a:normAutofit/>
          </a:bodyPr>
          <a:lstStyle/>
          <a:p>
            <a:endParaRPr lang="fr-FR" dirty="0"/>
          </a:p>
        </p:txBody>
      </p:sp>
      <p:sp>
        <p:nvSpPr>
          <p:cNvPr id="3" name="Segnaposto contenuto 2"/>
          <p:cNvSpPr>
            <a:spLocks noGrp="1"/>
          </p:cNvSpPr>
          <p:nvPr>
            <p:ph idx="1"/>
          </p:nvPr>
        </p:nvSpPr>
        <p:spPr/>
        <p:txBody>
          <a:bodyPr>
            <a:normAutofit/>
          </a:bodyPr>
          <a:lstStyle/>
          <a:p>
            <a:pPr marL="0" indent="0">
              <a:buNone/>
            </a:pPr>
            <a:endParaRPr lang="fr-FR" sz="6000" b="1" dirty="0"/>
          </a:p>
        </p:txBody>
      </p:sp>
      <p:pic>
        <p:nvPicPr>
          <p:cNvPr id="1026" name="Picture 2" descr="C:\Users\Public\Pictures\Foto\Foto\Route Gioiosa Ionica\DSCN44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331640" y="4653136"/>
            <a:ext cx="6480720" cy="1569660"/>
          </a:xfrm>
          <a:prstGeom prst="rect">
            <a:avLst/>
          </a:prstGeom>
          <a:noFill/>
        </p:spPr>
        <p:txBody>
          <a:bodyPr wrap="square" rtlCol="0">
            <a:spAutoFit/>
          </a:bodyPr>
          <a:lstStyle/>
          <a:p>
            <a:pPr algn="ctr"/>
            <a:r>
              <a:rPr lang="fr-FR" sz="4800" b="1" dirty="0">
                <a:solidFill>
                  <a:schemeClr val="bg1"/>
                </a:solidFill>
              </a:rPr>
              <a:t>POUR CHANGER IL FAUT PARTICIPER! </a:t>
            </a:r>
          </a:p>
        </p:txBody>
      </p:sp>
    </p:spTree>
    <p:extLst>
      <p:ext uri="{BB962C8B-B14F-4D97-AF65-F5344CB8AC3E}">
        <p14:creationId xmlns:p14="http://schemas.microsoft.com/office/powerpoint/2010/main" val="2421229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Flash d’actualité</a:t>
            </a:r>
            <a:endParaRPr lang="fr-FR" dirty="0"/>
          </a:p>
        </p:txBody>
      </p:sp>
      <p:sp>
        <p:nvSpPr>
          <p:cNvPr id="3" name="Segnaposto contenuto 2"/>
          <p:cNvSpPr>
            <a:spLocks noGrp="1"/>
          </p:cNvSpPr>
          <p:nvPr>
            <p:ph idx="1"/>
          </p:nvPr>
        </p:nvSpPr>
        <p:spPr/>
        <p:txBody>
          <a:bodyPr/>
          <a:lstStyle/>
          <a:p>
            <a:pPr marL="0" indent="0">
              <a:buNone/>
            </a:pPr>
            <a:r>
              <a:rPr lang="it-IT" dirty="0" smtClean="0"/>
              <a:t>«</a:t>
            </a:r>
            <a:r>
              <a:rPr lang="it-IT" b="1" dirty="0" smtClean="0"/>
              <a:t>Nuova </a:t>
            </a:r>
            <a:r>
              <a:rPr lang="it-IT" b="1" dirty="0"/>
              <a:t>intimidazione contro Pino Maniaci, direttore di </a:t>
            </a:r>
            <a:r>
              <a:rPr lang="it-IT" b="1" dirty="0" err="1"/>
              <a:t>Telejato</a:t>
            </a:r>
            <a:r>
              <a:rPr lang="it-IT" b="1" dirty="0"/>
              <a:t>. Dopo l’incendio dell’ auto, impiccati i suoi </a:t>
            </a:r>
            <a:r>
              <a:rPr lang="it-IT" b="1" dirty="0" smtClean="0"/>
              <a:t>cani</a:t>
            </a:r>
            <a:r>
              <a:rPr lang="it-IT" dirty="0" smtClean="0"/>
              <a:t>» 4 </a:t>
            </a:r>
            <a:r>
              <a:rPr lang="it-IT" dirty="0"/>
              <a:t>dicembre </a:t>
            </a:r>
            <a:r>
              <a:rPr lang="it-IT" dirty="0" smtClean="0"/>
              <a:t>2014</a:t>
            </a:r>
          </a:p>
          <a:p>
            <a:pPr marL="0" indent="0">
              <a:buNone/>
            </a:pPr>
            <a:endParaRPr lang="it-IT" dirty="0"/>
          </a:p>
        </p:txBody>
      </p:sp>
      <p:pic>
        <p:nvPicPr>
          <p:cNvPr id="1026" name="Picture 2" descr="C:\Users\Marino\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759" y="3212976"/>
            <a:ext cx="4104456" cy="3074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380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Flash d’actualité</a:t>
            </a:r>
            <a:endParaRPr lang="fr-FR" dirty="0"/>
          </a:p>
        </p:txBody>
      </p:sp>
      <p:sp>
        <p:nvSpPr>
          <p:cNvPr id="3" name="Segnaposto contenuto 2"/>
          <p:cNvSpPr>
            <a:spLocks noGrp="1"/>
          </p:cNvSpPr>
          <p:nvPr>
            <p:ph idx="1"/>
          </p:nvPr>
        </p:nvSpPr>
        <p:spPr/>
        <p:txBody>
          <a:bodyPr>
            <a:normAutofit/>
          </a:bodyPr>
          <a:lstStyle/>
          <a:p>
            <a:pPr marL="0" indent="0" algn="ctr">
              <a:buNone/>
            </a:pPr>
            <a:r>
              <a:rPr lang="fr-FR" sz="3000" dirty="0" smtClean="0"/>
              <a:t>MAFIA CAPITALE  e l’</a:t>
            </a:r>
            <a:r>
              <a:rPr lang="fr-FR" sz="3000" dirty="0" err="1" smtClean="0"/>
              <a:t>operazione</a:t>
            </a:r>
            <a:r>
              <a:rPr lang="fr-FR" sz="3000" dirty="0" smtClean="0"/>
              <a:t> TERRA DI MEZZO</a:t>
            </a:r>
          </a:p>
          <a:p>
            <a:pPr marL="0" indent="0" algn="ctr">
              <a:buNone/>
            </a:pPr>
            <a:endParaRPr lang="fr-FR" sz="3000" dirty="0"/>
          </a:p>
        </p:txBody>
      </p:sp>
      <p:pic>
        <p:nvPicPr>
          <p:cNvPr id="2050" name="Picture 2" descr="C:\Users\Marin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492896"/>
            <a:ext cx="5449047" cy="3493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588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l="1964" t="1875" r="1768" b="3883"/>
          <a:stretch>
            <a:fillRect/>
          </a:stretch>
        </p:blipFill>
        <p:spPr bwMode="auto">
          <a:xfrm>
            <a:off x="1263650" y="0"/>
            <a:ext cx="6634163" cy="6858000"/>
          </a:xfrm>
          <a:prstGeom prst="rect">
            <a:avLst/>
          </a:prstGeom>
          <a:noFill/>
          <a:ln>
            <a:noFill/>
          </a:ln>
          <a:effectLst/>
          <a:extLst>
            <a:ext uri="{909E8E84-426E-40DD-AFC4-6F175D3DCCD1}">
              <a14:hiddenFill xmlns:a14="http://schemas.microsoft.com/office/drawing/2010/main">
                <a:blipFill dpi="0" rotWithShape="0">
                  <a:blip/>
                  <a:srcRect l="1964" t="1875" r="1768" b="3883"/>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97941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Libera??? C’est quoi?</a:t>
            </a:r>
            <a:endParaRPr lang="fr-FR" dirty="0"/>
          </a:p>
        </p:txBody>
      </p:sp>
      <p:sp>
        <p:nvSpPr>
          <p:cNvPr id="3" name="Segnaposto contenuto 2"/>
          <p:cNvSpPr>
            <a:spLocks noGrp="1"/>
          </p:cNvSpPr>
          <p:nvPr>
            <p:ph idx="1"/>
          </p:nvPr>
        </p:nvSpPr>
        <p:spPr/>
        <p:txBody>
          <a:bodyPr>
            <a:normAutofit fontScale="92500" lnSpcReduction="10000"/>
          </a:bodyPr>
          <a:lstStyle/>
          <a:p>
            <a:pPr marL="0" indent="0" algn="just">
              <a:buNone/>
            </a:pPr>
            <a:r>
              <a:rPr lang="it-IT" b="1" dirty="0"/>
              <a:t>Libera.</a:t>
            </a:r>
            <a:r>
              <a:rPr lang="it-IT" dirty="0"/>
              <a:t> </a:t>
            </a:r>
            <a:r>
              <a:rPr lang="it-IT" i="1" dirty="0"/>
              <a:t>Associazioni, nomi e numeri contro le mafie"</a:t>
            </a:r>
            <a:r>
              <a:rPr lang="it-IT" dirty="0"/>
              <a:t> è nata il 25 marzo 1995 con l'intento di sollecitare la società civile nella lotta alle mafie e promuovere legalità e giustizia</a:t>
            </a:r>
            <a:r>
              <a:rPr lang="it-IT" dirty="0" smtClean="0"/>
              <a:t>.</a:t>
            </a:r>
          </a:p>
          <a:p>
            <a:pPr marL="0" indent="0" algn="just">
              <a:buNone/>
            </a:pPr>
            <a:endParaRPr lang="it-IT" dirty="0"/>
          </a:p>
          <a:p>
            <a:pPr marL="0" indent="0" algn="just">
              <a:buNone/>
            </a:pPr>
            <a:r>
              <a:rPr lang="fr-FR" b="1" dirty="0"/>
              <a:t>Libera</a:t>
            </a:r>
            <a:r>
              <a:rPr lang="fr-FR" dirty="0"/>
              <a:t>. </a:t>
            </a:r>
            <a:r>
              <a:rPr lang="fr-FR" i="1" dirty="0"/>
              <a:t>Associations, noms et chiffres contre les mafias"</a:t>
            </a:r>
            <a:r>
              <a:rPr lang="fr-FR" dirty="0"/>
              <a:t> est née en 1995 avec l'intention de réunir et de représenter toutes les réalités (associatives ou non) qui interviennent territorialement pour combattre les organisations mafieuses. </a:t>
            </a:r>
          </a:p>
        </p:txBody>
      </p:sp>
    </p:spTree>
    <p:extLst>
      <p:ext uri="{BB962C8B-B14F-4D97-AF65-F5344CB8AC3E}">
        <p14:creationId xmlns:p14="http://schemas.microsoft.com/office/powerpoint/2010/main" val="2353179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Libera??? C’est qui?</a:t>
            </a:r>
            <a:endParaRPr lang="fr-FR" dirty="0"/>
          </a:p>
        </p:txBody>
      </p:sp>
      <p:sp>
        <p:nvSpPr>
          <p:cNvPr id="3" name="Segnaposto contenuto 2"/>
          <p:cNvSpPr>
            <a:spLocks noGrp="1"/>
          </p:cNvSpPr>
          <p:nvPr>
            <p:ph idx="1"/>
          </p:nvPr>
        </p:nvSpPr>
        <p:spPr/>
        <p:txBody>
          <a:bodyPr>
            <a:normAutofit/>
          </a:bodyPr>
          <a:lstStyle/>
          <a:p>
            <a:pPr marL="0" indent="0" algn="just">
              <a:buNone/>
            </a:pPr>
            <a:r>
              <a:rPr lang="fr-FR" sz="2400" dirty="0">
                <a:latin typeface="ITCFranklinGothicStd-Book"/>
              </a:rPr>
              <a:t>Actuellement 1600 associations nationales </a:t>
            </a:r>
            <a:r>
              <a:rPr lang="fr-FR" sz="2400" dirty="0" smtClean="0">
                <a:latin typeface="ITCFranklinGothicStd-Book"/>
              </a:rPr>
              <a:t>et locales</a:t>
            </a:r>
            <a:r>
              <a:rPr lang="fr-FR" sz="2400" dirty="0">
                <a:latin typeface="ITCFranklinGothicStd-Book"/>
              </a:rPr>
              <a:t>, coopératives sociales, groupes et réalités </a:t>
            </a:r>
            <a:r>
              <a:rPr lang="fr-FR" sz="2400" dirty="0" smtClean="0">
                <a:latin typeface="ITCFranklinGothicStd-Book"/>
              </a:rPr>
              <a:t>de base </a:t>
            </a:r>
            <a:r>
              <a:rPr lang="fr-FR" sz="2400" dirty="0">
                <a:latin typeface="ITCFranklinGothicStd-Book"/>
              </a:rPr>
              <a:t>adhèrent à Libera et environ 4500 écoles </a:t>
            </a:r>
            <a:r>
              <a:rPr lang="fr-FR" sz="2400" dirty="0" smtClean="0">
                <a:latin typeface="ITCFranklinGothicStd-Book"/>
              </a:rPr>
              <a:t>agissent dans </a:t>
            </a:r>
            <a:r>
              <a:rPr lang="fr-FR" sz="2400" dirty="0">
                <a:latin typeface="ITCFranklinGothicStd-Book"/>
              </a:rPr>
              <a:t>le cadre des parcours d’éducation pour la </a:t>
            </a:r>
            <a:r>
              <a:rPr lang="fr-FR" sz="2400" dirty="0" smtClean="0">
                <a:latin typeface="ITCFranklinGothicStd-Book"/>
              </a:rPr>
              <a:t>légalité démocratique </a:t>
            </a:r>
            <a:r>
              <a:rPr lang="fr-FR" sz="2400" dirty="0">
                <a:latin typeface="ITCFranklinGothicStd-Book"/>
              </a:rPr>
              <a:t>en Italie et dans le monde.</a:t>
            </a:r>
            <a:endParaRPr lang="fr-FR" sz="2400" dirty="0"/>
          </a:p>
        </p:txBody>
      </p:sp>
      <p:pic>
        <p:nvPicPr>
          <p:cNvPr id="2050" name="Picture 2" descr="C:\Users\Public\Pictures\Foto\Weekend Latina 21-23 marzo 2014\DSC054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3573016"/>
            <a:ext cx="3995936" cy="299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339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Libera??? On fait quoi?</a:t>
            </a:r>
            <a:endParaRPr lang="fr-FR" dirty="0"/>
          </a:p>
        </p:txBody>
      </p:sp>
      <p:sp>
        <p:nvSpPr>
          <p:cNvPr id="3" name="Segnaposto contenuto 2"/>
          <p:cNvSpPr>
            <a:spLocks noGrp="1"/>
          </p:cNvSpPr>
          <p:nvPr>
            <p:ph idx="1"/>
          </p:nvPr>
        </p:nvSpPr>
        <p:spPr/>
        <p:txBody>
          <a:bodyPr>
            <a:normAutofit fontScale="92500"/>
          </a:bodyPr>
          <a:lstStyle/>
          <a:p>
            <a:pPr marL="0" indent="0" algn="just">
              <a:buNone/>
            </a:pPr>
            <a:r>
              <a:rPr lang="it-IT" dirty="0"/>
              <a:t>La prima iniziativa è stata la raccolta di un milione di firme per una proposta di legge che prevedesse il riutilizzo sociale dei beni confiscati alle mafie, che poi venne tradotta in norma con la legge 7 marzo 1996 n. 109</a:t>
            </a:r>
            <a:r>
              <a:rPr lang="it-IT" dirty="0" smtClean="0"/>
              <a:t>.</a:t>
            </a:r>
          </a:p>
          <a:p>
            <a:pPr marL="0" indent="0" algn="just">
              <a:buNone/>
            </a:pPr>
            <a:endParaRPr lang="it-IT" dirty="0"/>
          </a:p>
          <a:p>
            <a:pPr marL="0" indent="0" algn="just">
              <a:buNone/>
            </a:pPr>
            <a:r>
              <a:rPr lang="it-IT" dirty="0" smtClean="0"/>
              <a:t>La première </a:t>
            </a:r>
            <a:r>
              <a:rPr lang="it-IT" dirty="0" err="1" smtClean="0"/>
              <a:t>initiative</a:t>
            </a:r>
            <a:r>
              <a:rPr lang="it-IT" dirty="0" smtClean="0"/>
              <a:t> a </a:t>
            </a:r>
            <a:r>
              <a:rPr lang="it-IT" dirty="0" err="1" smtClean="0"/>
              <a:t>été</a:t>
            </a:r>
            <a:r>
              <a:rPr lang="it-IT" dirty="0" smtClean="0"/>
              <a:t> une </a:t>
            </a:r>
            <a:r>
              <a:rPr lang="it-IT" dirty="0" err="1" smtClean="0"/>
              <a:t>récolte</a:t>
            </a:r>
            <a:r>
              <a:rPr lang="it-IT" dirty="0" smtClean="0"/>
              <a:t> de </a:t>
            </a:r>
            <a:r>
              <a:rPr lang="it-IT" dirty="0" err="1" smtClean="0"/>
              <a:t>signatures</a:t>
            </a:r>
            <a:r>
              <a:rPr lang="it-IT" dirty="0" smtClean="0"/>
              <a:t> pour </a:t>
            </a:r>
            <a:r>
              <a:rPr lang="it-IT" dirty="0" err="1" smtClean="0"/>
              <a:t>proposer</a:t>
            </a:r>
            <a:r>
              <a:rPr lang="it-IT" dirty="0" smtClean="0"/>
              <a:t> </a:t>
            </a:r>
            <a:r>
              <a:rPr lang="it-IT" dirty="0" err="1" smtClean="0"/>
              <a:t>au</a:t>
            </a:r>
            <a:r>
              <a:rPr lang="it-IT" dirty="0" smtClean="0"/>
              <a:t> </a:t>
            </a:r>
            <a:r>
              <a:rPr lang="it-IT" dirty="0" err="1" smtClean="0"/>
              <a:t>Parlement</a:t>
            </a:r>
            <a:r>
              <a:rPr lang="it-IT" dirty="0" smtClean="0"/>
              <a:t> une</a:t>
            </a:r>
            <a:r>
              <a:rPr lang="fr-FR" dirty="0" smtClean="0"/>
              <a:t> </a:t>
            </a:r>
            <a:r>
              <a:rPr lang="fr-FR" dirty="0"/>
              <a:t>loi sur l’utilisation sociale </a:t>
            </a:r>
            <a:r>
              <a:rPr lang="fr-FR" dirty="0" smtClean="0"/>
              <a:t>des biens </a:t>
            </a:r>
            <a:r>
              <a:rPr lang="fr-FR" dirty="0"/>
              <a:t>confisqués aux </a:t>
            </a:r>
            <a:r>
              <a:rPr lang="fr-FR" dirty="0" smtClean="0"/>
              <a:t>mafias.</a:t>
            </a:r>
            <a:endParaRPr lang="fr-FR" dirty="0"/>
          </a:p>
          <a:p>
            <a:pPr marL="0" indent="0">
              <a:buNone/>
            </a:pPr>
            <a:endParaRPr lang="fr-FR" dirty="0"/>
          </a:p>
        </p:txBody>
      </p:sp>
    </p:spTree>
    <p:extLst>
      <p:ext uri="{BB962C8B-B14F-4D97-AF65-F5344CB8AC3E}">
        <p14:creationId xmlns:p14="http://schemas.microsoft.com/office/powerpoint/2010/main" val="2595997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smtClean="0"/>
              <a:t>Quelques activités…Libéra information</a:t>
            </a:r>
            <a:endParaRPr lang="fr-FR" dirty="0"/>
          </a:p>
        </p:txBody>
      </p:sp>
      <p:sp>
        <p:nvSpPr>
          <p:cNvPr id="3" name="Segnaposto contenuto 2"/>
          <p:cNvSpPr>
            <a:spLocks noGrp="1"/>
          </p:cNvSpPr>
          <p:nvPr>
            <p:ph idx="1"/>
          </p:nvPr>
        </p:nvSpPr>
        <p:spPr/>
        <p:txBody>
          <a:bodyPr>
            <a:normAutofit fontScale="92500" lnSpcReduction="20000"/>
          </a:bodyPr>
          <a:lstStyle/>
          <a:p>
            <a:pPr marL="0" indent="0">
              <a:buNone/>
            </a:pPr>
            <a:r>
              <a:rPr lang="fr-FR" dirty="0"/>
              <a:t>La Fondation Libera </a:t>
            </a:r>
            <a:r>
              <a:rPr lang="fr-FR" dirty="0" err="1"/>
              <a:t>Informazione</a:t>
            </a:r>
            <a:r>
              <a:rPr lang="fr-FR" dirty="0"/>
              <a:t> a pour objectif de mettre </a:t>
            </a:r>
            <a:r>
              <a:rPr lang="fr-FR" dirty="0" smtClean="0"/>
              <a:t>en réseau </a:t>
            </a:r>
            <a:r>
              <a:rPr lang="fr-FR" dirty="0"/>
              <a:t>le vaste archipel des réalités territoriales qui </a:t>
            </a:r>
            <a:r>
              <a:rPr lang="fr-FR" dirty="0" smtClean="0"/>
              <a:t>luttent contre </a:t>
            </a:r>
            <a:r>
              <a:rPr lang="fr-FR" dirty="0"/>
              <a:t>les mafias et le vaste monde de l’information nationale.</a:t>
            </a:r>
          </a:p>
          <a:p>
            <a:pPr marL="0" indent="0">
              <a:buNone/>
            </a:pPr>
            <a:r>
              <a:rPr lang="fr-FR" dirty="0" smtClean="0"/>
              <a:t>Objectif: diffuser </a:t>
            </a:r>
            <a:r>
              <a:rPr lang="fr-FR" dirty="0"/>
              <a:t>des nouvelles</a:t>
            </a:r>
            <a:r>
              <a:rPr lang="fr-FR" dirty="0" smtClean="0"/>
              <a:t>, des </a:t>
            </a:r>
            <a:r>
              <a:rPr lang="fr-FR" dirty="0"/>
              <a:t>informations, des idées et des projets et d’exercer </a:t>
            </a:r>
            <a:r>
              <a:rPr lang="fr-FR" dirty="0" smtClean="0"/>
              <a:t>une pression </a:t>
            </a:r>
            <a:r>
              <a:rPr lang="fr-FR" dirty="0"/>
              <a:t>sur les médias italiens pour faire de la place à </a:t>
            </a:r>
            <a:r>
              <a:rPr lang="fr-FR" dirty="0" smtClean="0"/>
              <a:t>ces nouvelles </a:t>
            </a:r>
            <a:r>
              <a:rPr lang="fr-FR" dirty="0"/>
              <a:t>qui souvent ont du mal à se faire une place </a:t>
            </a:r>
            <a:r>
              <a:rPr lang="fr-FR" dirty="0" smtClean="0"/>
              <a:t>dans les </a:t>
            </a:r>
            <a:r>
              <a:rPr lang="fr-FR" dirty="0"/>
              <a:t>programmes de radio et de télévision et dans les </a:t>
            </a:r>
            <a:r>
              <a:rPr lang="fr-FR" dirty="0" smtClean="0"/>
              <a:t>colonnes des </a:t>
            </a:r>
            <a:r>
              <a:rPr lang="fr-FR" dirty="0"/>
              <a:t>journaux</a:t>
            </a:r>
            <a:r>
              <a:rPr lang="fr-FR" dirty="0" smtClean="0"/>
              <a:t>.</a:t>
            </a:r>
          </a:p>
          <a:p>
            <a:pPr marL="0" indent="0">
              <a:buNone/>
            </a:pPr>
            <a:r>
              <a:rPr lang="fr-FR" dirty="0" smtClean="0"/>
              <a:t> </a:t>
            </a:r>
            <a:endParaRPr lang="fr-FR" dirty="0"/>
          </a:p>
        </p:txBody>
      </p:sp>
    </p:spTree>
    <p:extLst>
      <p:ext uri="{BB962C8B-B14F-4D97-AF65-F5344CB8AC3E}">
        <p14:creationId xmlns:p14="http://schemas.microsoft.com/office/powerpoint/2010/main" val="3963220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Quelques exemples…</a:t>
            </a:r>
            <a:endParaRPr lang="fr-FR" dirty="0"/>
          </a:p>
        </p:txBody>
      </p:sp>
      <p:sp>
        <p:nvSpPr>
          <p:cNvPr id="3" name="Segnaposto contenuto 2"/>
          <p:cNvSpPr>
            <a:spLocks noGrp="1"/>
          </p:cNvSpPr>
          <p:nvPr>
            <p:ph idx="1"/>
          </p:nvPr>
        </p:nvSpPr>
        <p:spPr/>
        <p:txBody>
          <a:bodyPr/>
          <a:lstStyle/>
          <a:p>
            <a:pPr marL="0" indent="0">
              <a:buNone/>
            </a:pPr>
            <a:r>
              <a:rPr lang="fr-FR" dirty="0" err="1" smtClean="0"/>
              <a:t>Narcomafie</a:t>
            </a:r>
            <a:r>
              <a:rPr lang="fr-FR" dirty="0" smtClean="0"/>
              <a:t> </a:t>
            </a:r>
          </a:p>
          <a:p>
            <a:pPr marL="0" indent="0">
              <a:buNone/>
            </a:pPr>
            <a:r>
              <a:rPr lang="fr-FR" dirty="0" smtClean="0"/>
              <a:t>Antimafia 2000</a:t>
            </a:r>
          </a:p>
          <a:p>
            <a:pPr marL="0" indent="0">
              <a:buNone/>
            </a:pPr>
            <a:r>
              <a:rPr lang="fr-FR" dirty="0" smtClean="0"/>
              <a:t>I </a:t>
            </a:r>
            <a:r>
              <a:rPr lang="fr-FR" dirty="0" err="1" smtClean="0"/>
              <a:t>Siciliani</a:t>
            </a:r>
            <a:endParaRPr lang="fr-FR" dirty="0" smtClean="0"/>
          </a:p>
          <a:p>
            <a:pPr marL="0" indent="0">
              <a:buNone/>
            </a:pPr>
            <a:r>
              <a:rPr lang="fr-FR" dirty="0" smtClean="0"/>
              <a:t>L’</a:t>
            </a:r>
            <a:r>
              <a:rPr lang="fr-FR" dirty="0" err="1" smtClean="0"/>
              <a:t>Ora</a:t>
            </a:r>
            <a:endParaRPr lang="fr-FR" dirty="0" smtClean="0"/>
          </a:p>
          <a:p>
            <a:pPr marL="0" indent="0">
              <a:buNone/>
            </a:pPr>
            <a:endParaRPr lang="fr-FR"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97" t="10714" r="27602" b="22619"/>
          <a:stretch/>
        </p:blipFill>
        <p:spPr bwMode="auto">
          <a:xfrm>
            <a:off x="4067944" y="4048619"/>
            <a:ext cx="4154345" cy="2519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077072"/>
            <a:ext cx="1800225"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340768"/>
            <a:ext cx="18288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4792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Libéra Mémoire et le 21 mars</a:t>
            </a:r>
            <a:endParaRPr lang="fr-FR" dirty="0"/>
          </a:p>
        </p:txBody>
      </p:sp>
      <p:sp>
        <p:nvSpPr>
          <p:cNvPr id="3" name="Segnaposto contenuto 2"/>
          <p:cNvSpPr>
            <a:spLocks noGrp="1"/>
          </p:cNvSpPr>
          <p:nvPr>
            <p:ph idx="1"/>
          </p:nvPr>
        </p:nvSpPr>
        <p:spPr/>
        <p:txBody>
          <a:bodyPr>
            <a:normAutofit fontScale="92500" lnSpcReduction="20000"/>
          </a:bodyPr>
          <a:lstStyle/>
          <a:p>
            <a:pPr marL="0" indent="0" algn="just">
              <a:buNone/>
            </a:pPr>
            <a:r>
              <a:rPr lang="fr-FR" dirty="0"/>
              <a:t>Le 21 mars, Journée de la Mémoire et de l’Engagement, </a:t>
            </a:r>
            <a:r>
              <a:rPr lang="fr-FR" dirty="0" smtClean="0"/>
              <a:t>est l’occasion </a:t>
            </a:r>
            <a:r>
              <a:rPr lang="fr-FR" dirty="0"/>
              <a:t>de se souvenir des victimes de toutes les mafias</a:t>
            </a:r>
            <a:r>
              <a:rPr lang="fr-FR" dirty="0" smtClean="0"/>
              <a:t>. </a:t>
            </a:r>
          </a:p>
          <a:p>
            <a:pPr marL="0" indent="0" algn="just">
              <a:buNone/>
            </a:pPr>
            <a:r>
              <a:rPr lang="fr-FR" dirty="0" smtClean="0"/>
              <a:t>Le premier </a:t>
            </a:r>
            <a:r>
              <a:rPr lang="fr-FR" dirty="0"/>
              <a:t>jour du printemps, symbolise le renouveau de </a:t>
            </a:r>
            <a:r>
              <a:rPr lang="fr-FR" dirty="0" smtClean="0"/>
              <a:t>l’espérance et </a:t>
            </a:r>
            <a:r>
              <a:rPr lang="fr-FR" dirty="0"/>
              <a:t>est aussi l’occasion de rencontrer les proches des </a:t>
            </a:r>
            <a:r>
              <a:rPr lang="fr-FR" dirty="0" smtClean="0"/>
              <a:t>victimes qui </a:t>
            </a:r>
            <a:r>
              <a:rPr lang="fr-FR" dirty="0"/>
              <a:t>ont trouvé, auprès de Libera, la force de renaître de </a:t>
            </a:r>
            <a:r>
              <a:rPr lang="fr-FR" dirty="0" smtClean="0"/>
              <a:t>leur douleur</a:t>
            </a:r>
            <a:r>
              <a:rPr lang="fr-FR" dirty="0"/>
              <a:t>, d’effectuer un travail de deuil pour rechercher une </a:t>
            </a:r>
            <a:r>
              <a:rPr lang="fr-FR" dirty="0" smtClean="0"/>
              <a:t>justice vraie</a:t>
            </a:r>
            <a:r>
              <a:rPr lang="fr-FR" dirty="0"/>
              <a:t>, profonde et en transformant la douleur en un </a:t>
            </a:r>
            <a:r>
              <a:rPr lang="fr-FR" dirty="0" smtClean="0"/>
              <a:t>instrument concret</a:t>
            </a:r>
            <a:r>
              <a:rPr lang="fr-FR" dirty="0"/>
              <a:t>, non violent, d’engagement et de paix. </a:t>
            </a:r>
          </a:p>
        </p:txBody>
      </p:sp>
    </p:spTree>
    <p:extLst>
      <p:ext uri="{BB962C8B-B14F-4D97-AF65-F5344CB8AC3E}">
        <p14:creationId xmlns:p14="http://schemas.microsoft.com/office/powerpoint/2010/main" val="3464323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Latina 2014…</a:t>
            </a:r>
            <a:r>
              <a:rPr lang="fr-FR" dirty="0" err="1" smtClean="0"/>
              <a:t>Bologna</a:t>
            </a:r>
            <a:r>
              <a:rPr lang="fr-FR" dirty="0" smtClean="0"/>
              <a:t> 2015!</a:t>
            </a:r>
            <a:endParaRPr lang="fr-FR" dirty="0"/>
          </a:p>
        </p:txBody>
      </p:sp>
      <p:pic>
        <p:nvPicPr>
          <p:cNvPr id="4098" name="Picture 2" descr="C:\Users\Public\Pictures\Foto\Weekend Latina 21-23 marzo 2014\DSC054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8623" y="1700808"/>
            <a:ext cx="2916324" cy="388843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ublic\Pictures\Foto\Weekend Latina 21-23 marzo 2014\DSC054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45024"/>
            <a:ext cx="4283968" cy="3212976"/>
          </a:xfrm>
          <a:prstGeom prst="rect">
            <a:avLst/>
          </a:prstGeom>
          <a:noFill/>
          <a:extLst>
            <a:ext uri="{909E8E84-426E-40DD-AFC4-6F175D3DCCD1}">
              <a14:hiddenFill xmlns:a14="http://schemas.microsoft.com/office/drawing/2010/main">
                <a:solidFill>
                  <a:srgbClr val="FFFFFF"/>
                </a:solidFill>
              </a14:hiddenFill>
            </a:ext>
          </a:extLst>
        </p:spPr>
      </p:pic>
      <p:sp>
        <p:nvSpPr>
          <p:cNvPr id="5" name="Segnaposto contenuto 4"/>
          <p:cNvSpPr>
            <a:spLocks noGrp="1"/>
          </p:cNvSpPr>
          <p:nvPr>
            <p:ph idx="1"/>
          </p:nvPr>
        </p:nvSpPr>
        <p:spPr/>
        <p:txBody>
          <a:bodyPr/>
          <a:lstStyle/>
          <a:p>
            <a:endParaRPr lang="fr-FR" dirty="0"/>
          </a:p>
        </p:txBody>
      </p:sp>
      <p:pic>
        <p:nvPicPr>
          <p:cNvPr id="4103" name="Picture 7" descr="C:\Users\Public\Pictures\Foto\Foto\foto bologna\IMGP287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9159" y="1188132"/>
            <a:ext cx="3755909" cy="281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006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827</Words>
  <Application>Microsoft Office PowerPoint</Application>
  <PresentationFormat>Presentazione su schermo (4:3)</PresentationFormat>
  <Paragraphs>49</Paragraphs>
  <Slides>18</Slides>
  <Notes>0</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Tema di Office</vt:lpstr>
      <vt:lpstr>Libera, associazioni, nomi e numeri contro le mafie  « Guardare, non giudicare ma cercare di capire »</vt:lpstr>
      <vt:lpstr>Presentazione standard di PowerPoint</vt:lpstr>
      <vt:lpstr>Libera??? C’est quoi?</vt:lpstr>
      <vt:lpstr>Libera??? C’est qui?</vt:lpstr>
      <vt:lpstr>Libera??? On fait quoi?</vt:lpstr>
      <vt:lpstr>Quelques activités…Libéra information</vt:lpstr>
      <vt:lpstr>Quelques exemples…</vt:lpstr>
      <vt:lpstr>Libéra Mémoire et le 21 mars</vt:lpstr>
      <vt:lpstr>Latina 2014…Bologna 2015!</vt:lpstr>
      <vt:lpstr>Libera Terra</vt:lpstr>
      <vt:lpstr>Libera Terra</vt:lpstr>
      <vt:lpstr>I campi di Libera!!!!!</vt:lpstr>
      <vt:lpstr>Tutti giù per (Libera) Terra!</vt:lpstr>
      <vt:lpstr>Libera en France!!!</vt:lpstr>
      <vt:lpstr>Qu’est-ce qu’on peut faire à Jouy-le-Moutier?</vt:lpstr>
      <vt:lpstr>Presentazione standard di PowerPoint</vt:lpstr>
      <vt:lpstr>Flash d’actualité</vt:lpstr>
      <vt:lpstr>Flash d’actualité</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Libera, associazioni, nomi e numeri contro le mafie</dc:title>
  <dc:creator>Marino</dc:creator>
  <cp:lastModifiedBy>Marino</cp:lastModifiedBy>
  <cp:revision>30</cp:revision>
  <dcterms:created xsi:type="dcterms:W3CDTF">2014-11-03T05:16:35Z</dcterms:created>
  <dcterms:modified xsi:type="dcterms:W3CDTF">2014-12-16T17:37:23Z</dcterms:modified>
</cp:coreProperties>
</file>