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4" r:id="rId4"/>
    <p:sldId id="260" r:id="rId5"/>
    <p:sldId id="273" r:id="rId6"/>
    <p:sldId id="258" r:id="rId7"/>
    <p:sldId id="259" r:id="rId8"/>
    <p:sldId id="267" r:id="rId9"/>
    <p:sldId id="268" r:id="rId10"/>
    <p:sldId id="269" r:id="rId11"/>
    <p:sldId id="272" r:id="rId12"/>
    <p:sldId id="270" r:id="rId13"/>
    <p:sldId id="262" r:id="rId14"/>
    <p:sldId id="261" r:id="rId15"/>
    <p:sldId id="263" r:id="rId16"/>
    <p:sldId id="266" r:id="rId17"/>
    <p:sldId id="265" r:id="rId18"/>
    <p:sldId id="271"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CF1BB7-F12C-4400-AB1D-ACB47F0AE06C}" type="datetimeFigureOut">
              <a:rPr lang="fr-FR" smtClean="0"/>
              <a:pPr/>
              <a:t>01/07/2018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0CA0B4-3D60-41B4-8DD6-7DAD21D1B9C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6AD772F-ABC8-49A9-A8A6-DE06EF69C8A9}" type="datetime1">
              <a:rPr lang="fr-FR" smtClean="0"/>
              <a:pPr/>
              <a:t>01/07/2018</a:t>
            </a:fld>
            <a:endParaRPr lang="fr-FR"/>
          </a:p>
        </p:txBody>
      </p:sp>
      <p:sp>
        <p:nvSpPr>
          <p:cNvPr id="5" name="Espace réservé du pied de page 4"/>
          <p:cNvSpPr>
            <a:spLocks noGrp="1"/>
          </p:cNvSpPr>
          <p:nvPr>
            <p:ph type="ftr" sz="quarter" idx="11"/>
          </p:nvPr>
        </p:nvSpPr>
        <p:spPr/>
        <p:txBody>
          <a:bodyPr/>
          <a:lstStyle/>
          <a:p>
            <a:r>
              <a:rPr lang="fr-FR" smtClean="0"/>
              <a:t>L.P.J.M.Michotte 11/2018</a:t>
            </a:r>
            <a:endParaRPr lang="fr-FR"/>
          </a:p>
        </p:txBody>
      </p:sp>
      <p:sp>
        <p:nvSpPr>
          <p:cNvPr id="6" name="Espace réservé du numéro de diapositive 5"/>
          <p:cNvSpPr>
            <a:spLocks noGrp="1"/>
          </p:cNvSpPr>
          <p:nvPr>
            <p:ph type="sldNum" sz="quarter" idx="12"/>
          </p:nvPr>
        </p:nvSpPr>
        <p:spPr/>
        <p:txBody>
          <a:bodyPr/>
          <a:lstStyle/>
          <a:p>
            <a:fld id="{C3BF5857-6FBA-48C6-8B7D-061196A18BE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3CBBAF-7F5D-4A55-9A7B-AABEFF0C8B7F}" type="datetime1">
              <a:rPr lang="fr-FR" smtClean="0"/>
              <a:pPr/>
              <a:t>01/07/2018</a:t>
            </a:fld>
            <a:endParaRPr lang="fr-FR"/>
          </a:p>
        </p:txBody>
      </p:sp>
      <p:sp>
        <p:nvSpPr>
          <p:cNvPr id="5" name="Espace réservé du pied de page 4"/>
          <p:cNvSpPr>
            <a:spLocks noGrp="1"/>
          </p:cNvSpPr>
          <p:nvPr>
            <p:ph type="ftr" sz="quarter" idx="11"/>
          </p:nvPr>
        </p:nvSpPr>
        <p:spPr/>
        <p:txBody>
          <a:bodyPr/>
          <a:lstStyle/>
          <a:p>
            <a:r>
              <a:rPr lang="fr-FR" smtClean="0"/>
              <a:t>L.P.J.M.Michotte 11/2018</a:t>
            </a:r>
            <a:endParaRPr lang="fr-FR"/>
          </a:p>
        </p:txBody>
      </p:sp>
      <p:sp>
        <p:nvSpPr>
          <p:cNvPr id="6" name="Espace réservé du numéro de diapositive 5"/>
          <p:cNvSpPr>
            <a:spLocks noGrp="1"/>
          </p:cNvSpPr>
          <p:nvPr>
            <p:ph type="sldNum" sz="quarter" idx="12"/>
          </p:nvPr>
        </p:nvSpPr>
        <p:spPr/>
        <p:txBody>
          <a:bodyPr/>
          <a:lstStyle/>
          <a:p>
            <a:fld id="{C3BF5857-6FBA-48C6-8B7D-061196A18BE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924C52-9CCC-4F81-A8A2-E178A8FA62F3}" type="datetime1">
              <a:rPr lang="fr-FR" smtClean="0"/>
              <a:pPr/>
              <a:t>01/07/2018</a:t>
            </a:fld>
            <a:endParaRPr lang="fr-FR"/>
          </a:p>
        </p:txBody>
      </p:sp>
      <p:sp>
        <p:nvSpPr>
          <p:cNvPr id="5" name="Espace réservé du pied de page 4"/>
          <p:cNvSpPr>
            <a:spLocks noGrp="1"/>
          </p:cNvSpPr>
          <p:nvPr>
            <p:ph type="ftr" sz="quarter" idx="11"/>
          </p:nvPr>
        </p:nvSpPr>
        <p:spPr/>
        <p:txBody>
          <a:bodyPr/>
          <a:lstStyle/>
          <a:p>
            <a:r>
              <a:rPr lang="fr-FR" smtClean="0"/>
              <a:t>L.P.J.M.Michotte 11/2018</a:t>
            </a:r>
            <a:endParaRPr lang="fr-FR"/>
          </a:p>
        </p:txBody>
      </p:sp>
      <p:sp>
        <p:nvSpPr>
          <p:cNvPr id="6" name="Espace réservé du numéro de diapositive 5"/>
          <p:cNvSpPr>
            <a:spLocks noGrp="1"/>
          </p:cNvSpPr>
          <p:nvPr>
            <p:ph type="sldNum" sz="quarter" idx="12"/>
          </p:nvPr>
        </p:nvSpPr>
        <p:spPr/>
        <p:txBody>
          <a:bodyPr/>
          <a:lstStyle/>
          <a:p>
            <a:fld id="{C3BF5857-6FBA-48C6-8B7D-061196A18BE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2FC591-A0CC-4A42-B134-85F32718E77C}" type="datetime1">
              <a:rPr lang="fr-FR" smtClean="0"/>
              <a:pPr/>
              <a:t>01/07/2018</a:t>
            </a:fld>
            <a:endParaRPr lang="fr-FR"/>
          </a:p>
        </p:txBody>
      </p:sp>
      <p:sp>
        <p:nvSpPr>
          <p:cNvPr id="5" name="Espace réservé du pied de page 4"/>
          <p:cNvSpPr>
            <a:spLocks noGrp="1"/>
          </p:cNvSpPr>
          <p:nvPr>
            <p:ph type="ftr" sz="quarter" idx="11"/>
          </p:nvPr>
        </p:nvSpPr>
        <p:spPr/>
        <p:txBody>
          <a:bodyPr/>
          <a:lstStyle/>
          <a:p>
            <a:r>
              <a:rPr lang="fr-FR" smtClean="0"/>
              <a:t>L.P.J.M.Michotte 11/2018</a:t>
            </a:r>
            <a:endParaRPr lang="fr-FR"/>
          </a:p>
        </p:txBody>
      </p:sp>
      <p:sp>
        <p:nvSpPr>
          <p:cNvPr id="6" name="Espace réservé du numéro de diapositive 5"/>
          <p:cNvSpPr>
            <a:spLocks noGrp="1"/>
          </p:cNvSpPr>
          <p:nvPr>
            <p:ph type="sldNum" sz="quarter" idx="12"/>
          </p:nvPr>
        </p:nvSpPr>
        <p:spPr/>
        <p:txBody>
          <a:bodyPr/>
          <a:lstStyle/>
          <a:p>
            <a:fld id="{C3BF5857-6FBA-48C6-8B7D-061196A18BE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64DD929-43AD-452F-A209-6B789AD97B68}" type="datetime1">
              <a:rPr lang="fr-FR" smtClean="0"/>
              <a:pPr/>
              <a:t>01/07/2018</a:t>
            </a:fld>
            <a:endParaRPr lang="fr-FR"/>
          </a:p>
        </p:txBody>
      </p:sp>
      <p:sp>
        <p:nvSpPr>
          <p:cNvPr id="5" name="Espace réservé du pied de page 4"/>
          <p:cNvSpPr>
            <a:spLocks noGrp="1"/>
          </p:cNvSpPr>
          <p:nvPr>
            <p:ph type="ftr" sz="quarter" idx="11"/>
          </p:nvPr>
        </p:nvSpPr>
        <p:spPr/>
        <p:txBody>
          <a:bodyPr/>
          <a:lstStyle/>
          <a:p>
            <a:r>
              <a:rPr lang="fr-FR" smtClean="0"/>
              <a:t>L.P.J.M.Michotte 11/2018</a:t>
            </a:r>
            <a:endParaRPr lang="fr-FR"/>
          </a:p>
        </p:txBody>
      </p:sp>
      <p:sp>
        <p:nvSpPr>
          <p:cNvPr id="6" name="Espace réservé du numéro de diapositive 5"/>
          <p:cNvSpPr>
            <a:spLocks noGrp="1"/>
          </p:cNvSpPr>
          <p:nvPr>
            <p:ph type="sldNum" sz="quarter" idx="12"/>
          </p:nvPr>
        </p:nvSpPr>
        <p:spPr/>
        <p:txBody>
          <a:bodyPr/>
          <a:lstStyle/>
          <a:p>
            <a:fld id="{C3BF5857-6FBA-48C6-8B7D-061196A18BE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CCAE5D3-E258-4776-A144-04A2DCF24994}" type="datetime1">
              <a:rPr lang="fr-FR" smtClean="0"/>
              <a:pPr/>
              <a:t>01/07/2018</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
        <p:nvSpPr>
          <p:cNvPr id="7" name="Espace réservé du numéro de diapositive 6"/>
          <p:cNvSpPr>
            <a:spLocks noGrp="1"/>
          </p:cNvSpPr>
          <p:nvPr>
            <p:ph type="sldNum" sz="quarter" idx="12"/>
          </p:nvPr>
        </p:nvSpPr>
        <p:spPr/>
        <p:txBody>
          <a:bodyPr/>
          <a:lstStyle/>
          <a:p>
            <a:fld id="{C3BF5857-6FBA-48C6-8B7D-061196A18BE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B6E9414-0F21-433E-8CA1-EBEE1282FA63}" type="datetime1">
              <a:rPr lang="fr-FR" smtClean="0"/>
              <a:pPr/>
              <a:t>01/07/2018</a:t>
            </a:fld>
            <a:endParaRPr lang="fr-FR"/>
          </a:p>
        </p:txBody>
      </p:sp>
      <p:sp>
        <p:nvSpPr>
          <p:cNvPr id="8" name="Espace réservé du pied de page 7"/>
          <p:cNvSpPr>
            <a:spLocks noGrp="1"/>
          </p:cNvSpPr>
          <p:nvPr>
            <p:ph type="ftr" sz="quarter" idx="11"/>
          </p:nvPr>
        </p:nvSpPr>
        <p:spPr/>
        <p:txBody>
          <a:bodyPr/>
          <a:lstStyle/>
          <a:p>
            <a:r>
              <a:rPr lang="fr-FR" smtClean="0"/>
              <a:t>L.P.J.M.Michotte 11/2018</a:t>
            </a:r>
            <a:endParaRPr lang="fr-FR"/>
          </a:p>
        </p:txBody>
      </p:sp>
      <p:sp>
        <p:nvSpPr>
          <p:cNvPr id="9" name="Espace réservé du numéro de diapositive 8"/>
          <p:cNvSpPr>
            <a:spLocks noGrp="1"/>
          </p:cNvSpPr>
          <p:nvPr>
            <p:ph type="sldNum" sz="quarter" idx="12"/>
          </p:nvPr>
        </p:nvSpPr>
        <p:spPr/>
        <p:txBody>
          <a:bodyPr/>
          <a:lstStyle/>
          <a:p>
            <a:fld id="{C3BF5857-6FBA-48C6-8B7D-061196A18BE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54F8EB4-5287-41F3-8748-302415E2DBF8}" type="datetime1">
              <a:rPr lang="fr-FR" smtClean="0"/>
              <a:pPr/>
              <a:t>01/07/2018</a:t>
            </a:fld>
            <a:endParaRPr lang="fr-FR"/>
          </a:p>
        </p:txBody>
      </p:sp>
      <p:sp>
        <p:nvSpPr>
          <p:cNvPr id="4" name="Espace réservé du pied de page 3"/>
          <p:cNvSpPr>
            <a:spLocks noGrp="1"/>
          </p:cNvSpPr>
          <p:nvPr>
            <p:ph type="ftr" sz="quarter" idx="11"/>
          </p:nvPr>
        </p:nvSpPr>
        <p:spPr/>
        <p:txBody>
          <a:bodyPr/>
          <a:lstStyle/>
          <a:p>
            <a:r>
              <a:rPr lang="fr-FR" smtClean="0"/>
              <a:t>L.P.J.M.Michotte 11/2018</a:t>
            </a:r>
            <a:endParaRPr lang="fr-FR"/>
          </a:p>
        </p:txBody>
      </p:sp>
      <p:sp>
        <p:nvSpPr>
          <p:cNvPr id="5" name="Espace réservé du numéro de diapositive 4"/>
          <p:cNvSpPr>
            <a:spLocks noGrp="1"/>
          </p:cNvSpPr>
          <p:nvPr>
            <p:ph type="sldNum" sz="quarter" idx="12"/>
          </p:nvPr>
        </p:nvSpPr>
        <p:spPr/>
        <p:txBody>
          <a:bodyPr/>
          <a:lstStyle/>
          <a:p>
            <a:fld id="{C3BF5857-6FBA-48C6-8B7D-061196A18B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6506A6-F820-4BBF-BF08-AF63C240917B}" type="datetime1">
              <a:rPr lang="fr-FR" smtClean="0"/>
              <a:pPr/>
              <a:t>01/07/2018</a:t>
            </a:fld>
            <a:endParaRPr lang="fr-FR"/>
          </a:p>
        </p:txBody>
      </p:sp>
      <p:sp>
        <p:nvSpPr>
          <p:cNvPr id="3" name="Espace réservé du pied de page 2"/>
          <p:cNvSpPr>
            <a:spLocks noGrp="1"/>
          </p:cNvSpPr>
          <p:nvPr>
            <p:ph type="ftr" sz="quarter" idx="11"/>
          </p:nvPr>
        </p:nvSpPr>
        <p:spPr/>
        <p:txBody>
          <a:bodyPr/>
          <a:lstStyle/>
          <a:p>
            <a:r>
              <a:rPr lang="fr-FR" smtClean="0"/>
              <a:t>L.P.J.M.Michotte 11/2018</a:t>
            </a:r>
            <a:endParaRPr lang="fr-FR"/>
          </a:p>
        </p:txBody>
      </p:sp>
      <p:sp>
        <p:nvSpPr>
          <p:cNvPr id="4" name="Espace réservé du numéro de diapositive 3"/>
          <p:cNvSpPr>
            <a:spLocks noGrp="1"/>
          </p:cNvSpPr>
          <p:nvPr>
            <p:ph type="sldNum" sz="quarter" idx="12"/>
          </p:nvPr>
        </p:nvSpPr>
        <p:spPr/>
        <p:txBody>
          <a:bodyPr/>
          <a:lstStyle/>
          <a:p>
            <a:fld id="{C3BF5857-6FBA-48C6-8B7D-061196A18B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14EC8E-2AF6-4D16-85F0-07BD444987D7}" type="datetime1">
              <a:rPr lang="fr-FR" smtClean="0"/>
              <a:pPr/>
              <a:t>01/07/2018</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
        <p:nvSpPr>
          <p:cNvPr id="7" name="Espace réservé du numéro de diapositive 6"/>
          <p:cNvSpPr>
            <a:spLocks noGrp="1"/>
          </p:cNvSpPr>
          <p:nvPr>
            <p:ph type="sldNum" sz="quarter" idx="12"/>
          </p:nvPr>
        </p:nvSpPr>
        <p:spPr/>
        <p:txBody>
          <a:bodyPr/>
          <a:lstStyle/>
          <a:p>
            <a:fld id="{C3BF5857-6FBA-48C6-8B7D-061196A18BE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89A2663-1A04-4A9C-A37A-FE24820B6718}" type="datetime1">
              <a:rPr lang="fr-FR" smtClean="0"/>
              <a:pPr/>
              <a:t>01/07/2018</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
        <p:nvSpPr>
          <p:cNvPr id="7" name="Espace réservé du numéro de diapositive 6"/>
          <p:cNvSpPr>
            <a:spLocks noGrp="1"/>
          </p:cNvSpPr>
          <p:nvPr>
            <p:ph type="sldNum" sz="quarter" idx="12"/>
          </p:nvPr>
        </p:nvSpPr>
        <p:spPr/>
        <p:txBody>
          <a:bodyPr/>
          <a:lstStyle/>
          <a:p>
            <a:fld id="{C3BF5857-6FBA-48C6-8B7D-061196A18BE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323CB-1E02-4822-AA8E-31E3B2BF30F8}" type="datetime1">
              <a:rPr lang="fr-FR" smtClean="0"/>
              <a:pPr/>
              <a:t>01/07/2018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L.P.J.M.Michotte 11/2018</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F5857-6FBA-48C6-8B7D-061196A18BE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fr.wikipedia.org/wiki/Taux_de_change" TargetMode="External"/><Relationship Id="rId2" Type="http://schemas.openxmlformats.org/officeDocument/2006/relationships/hyperlink" Target="https://fr.wikipedia.org/wiki/WWF" TargetMode="External"/><Relationship Id="rId1" Type="http://schemas.openxmlformats.org/officeDocument/2006/relationships/slideLayout" Target="../slideLayouts/slideLayout2.xml"/><Relationship Id="rId5" Type="http://schemas.openxmlformats.org/officeDocument/2006/relationships/hyperlink" Target="https://fr.wikipedia.org/wiki/Dollar_am%C3%A9ricain" TargetMode="External"/><Relationship Id="rId4" Type="http://schemas.openxmlformats.org/officeDocument/2006/relationships/hyperlink" Target="https://fr.wikipedia.org/wiki/Euro"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fr.wikipedia.org/wiki/Montagne_d'or_(min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fr.wikipedia.org/wiki/Engin_de_chantie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r.wikipedia.org/wiki/Cyanure" TargetMode="External"/><Relationship Id="rId7" Type="http://schemas.openxmlformats.org/officeDocument/2006/relationships/image" Target="../media/image12.jpeg"/><Relationship Id="rId2" Type="http://schemas.openxmlformats.org/officeDocument/2006/relationships/hyperlink" Target="https://fr.wikipedia.org/wiki/Directive_Seveso" TargetMode="External"/><Relationship Id="rId1" Type="http://schemas.openxmlformats.org/officeDocument/2006/relationships/slideLayout" Target="../slideLayouts/slideLayout2.xml"/><Relationship Id="rId6" Type="http://schemas.openxmlformats.org/officeDocument/2006/relationships/hyperlink" Target="https://fr.wikipedia.org/wiki/Rupture_de_barrages_de_Bento_Rodrigues" TargetMode="External"/><Relationship Id="rId5" Type="http://schemas.openxmlformats.org/officeDocument/2006/relationships/hyperlink" Target="https://fr.wikipedia.org/wiki/Br%C3%A9sil" TargetMode="External"/><Relationship Id="rId4" Type="http://schemas.openxmlformats.org/officeDocument/2006/relationships/hyperlink" Target="https://fr.wikipedia.org/wiki/Montagne_d'or_(mine)"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76673"/>
            <a:ext cx="7486600" cy="1152127"/>
          </a:xfrm>
        </p:spPr>
        <p:txBody>
          <a:bodyPr>
            <a:normAutofit/>
          </a:bodyPr>
          <a:lstStyle/>
          <a:p>
            <a:r>
              <a:rPr lang="fr-FR" sz="2000" b="1" dirty="0" smtClean="0"/>
              <a:t>LE PROJET MONTAGNE D’OR</a:t>
            </a:r>
            <a:br>
              <a:rPr lang="fr-FR" sz="2000" b="1" dirty="0" smtClean="0"/>
            </a:br>
            <a:r>
              <a:rPr lang="fr-FR" sz="2000" b="1" dirty="0" smtClean="0"/>
              <a:t>L’EAU UN ENJEU MAJEUR</a:t>
            </a:r>
            <a:endParaRPr lang="fr-FR" sz="2000" b="1" dirty="0"/>
          </a:p>
        </p:txBody>
      </p:sp>
      <p:sp>
        <p:nvSpPr>
          <p:cNvPr id="3" name="Sous-titre 2"/>
          <p:cNvSpPr>
            <a:spLocks noGrp="1"/>
          </p:cNvSpPr>
          <p:nvPr>
            <p:ph type="subTitle" idx="1"/>
          </p:nvPr>
        </p:nvSpPr>
        <p:spPr>
          <a:xfrm>
            <a:off x="971600" y="2420888"/>
            <a:ext cx="6944816" cy="3721968"/>
          </a:xfrm>
        </p:spPr>
        <p:txBody>
          <a:bodyPr>
            <a:normAutofit/>
          </a:bodyPr>
          <a:lstStyle/>
          <a:p>
            <a:r>
              <a:rPr lang="fr-FR" sz="1600" dirty="0" smtClean="0"/>
              <a:t>r débat public sur la Montagne d'Or, Saint-Laurent-du-Maroni (Guyane), mardi 3 avril 2018. </a:t>
            </a:r>
            <a:r>
              <a:rPr lang="fr-FR" sz="1600" cap="all" dirty="0" smtClean="0"/>
              <a:t>JODY AMIET. COMMISSION NATIONALE DU DÉBAT PUBLIC.</a:t>
            </a:r>
            <a:endParaRPr lang="fr-FR" sz="1600" dirty="0"/>
          </a:p>
        </p:txBody>
      </p:sp>
      <p:pic>
        <p:nvPicPr>
          <p:cNvPr id="1026" name="Picture 2" descr="C:\Users\lelette\Pictures\2e3c662_4045-13gb7nz.q2s1.jpg"/>
          <p:cNvPicPr>
            <a:picLocks noChangeAspect="1" noChangeArrowheads="1"/>
          </p:cNvPicPr>
          <p:nvPr/>
        </p:nvPicPr>
        <p:blipFill>
          <a:blip r:embed="rId2" cstate="print"/>
          <a:srcRect/>
          <a:stretch>
            <a:fillRect/>
          </a:stretch>
        </p:blipFill>
        <p:spPr bwMode="auto">
          <a:xfrm>
            <a:off x="1187624" y="1700808"/>
            <a:ext cx="6487244" cy="3471144"/>
          </a:xfrm>
          <a:prstGeom prst="rect">
            <a:avLst/>
          </a:prstGeom>
          <a:noFill/>
        </p:spPr>
      </p:pic>
      <p:sp>
        <p:nvSpPr>
          <p:cNvPr id="5" name="Espace réservé du numéro de diapositive 4"/>
          <p:cNvSpPr>
            <a:spLocks noGrp="1"/>
          </p:cNvSpPr>
          <p:nvPr>
            <p:ph type="sldNum" sz="quarter" idx="12"/>
          </p:nvPr>
        </p:nvSpPr>
        <p:spPr/>
        <p:txBody>
          <a:bodyPr/>
          <a:lstStyle/>
          <a:p>
            <a:fld id="{C3BF5857-6FBA-48C6-8B7D-061196A18BE1}" type="slidenum">
              <a:rPr lang="fr-FR" smtClean="0"/>
              <a:pPr/>
              <a:t>1</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pic>
        <p:nvPicPr>
          <p:cNvPr id="4" name="Picture 2" descr="C:\Users\lelette\Pictures\10590450_1023565464351708_9083024530629360603_n[1].jpg"/>
          <p:cNvPicPr>
            <a:picLocks noChangeAspect="1" noChangeArrowheads="1"/>
          </p:cNvPicPr>
          <p:nvPr/>
        </p:nvPicPr>
        <p:blipFill>
          <a:blip r:embed="rId3" cstate="print"/>
          <a:srcRect/>
          <a:stretch>
            <a:fillRect/>
          </a:stretch>
        </p:blipFill>
        <p:spPr bwMode="auto">
          <a:xfrm>
            <a:off x="1043608" y="5445224"/>
            <a:ext cx="830585" cy="830585"/>
          </a:xfrm>
          <a:prstGeom prst="rect">
            <a:avLst/>
          </a:prstGeom>
          <a:noFill/>
        </p:spPr>
      </p:pic>
      <p:pic>
        <p:nvPicPr>
          <p:cNvPr id="1027" name="Picture 3" descr="C:\Users\lelette\Pictures\logo prefecture.png"/>
          <p:cNvPicPr>
            <a:picLocks noChangeAspect="1" noChangeArrowheads="1"/>
          </p:cNvPicPr>
          <p:nvPr/>
        </p:nvPicPr>
        <p:blipFill>
          <a:blip r:embed="rId4" cstate="print"/>
          <a:srcRect/>
          <a:stretch>
            <a:fillRect/>
          </a:stretch>
        </p:blipFill>
        <p:spPr bwMode="auto">
          <a:xfrm>
            <a:off x="1907704" y="5661248"/>
            <a:ext cx="704850" cy="704850"/>
          </a:xfrm>
          <a:prstGeom prst="rect">
            <a:avLst/>
          </a:prstGeom>
          <a:noFill/>
        </p:spPr>
      </p:pic>
      <p:pic>
        <p:nvPicPr>
          <p:cNvPr id="1028" name="Picture 4" descr="C:\Users\lelette\Pictures\LOGO ACADEMIE DE LA GUYANE.png"/>
          <p:cNvPicPr>
            <a:picLocks noChangeAspect="1" noChangeArrowheads="1"/>
          </p:cNvPicPr>
          <p:nvPr/>
        </p:nvPicPr>
        <p:blipFill>
          <a:blip r:embed="rId5" cstate="print"/>
          <a:srcRect/>
          <a:stretch>
            <a:fillRect/>
          </a:stretch>
        </p:blipFill>
        <p:spPr bwMode="auto">
          <a:xfrm>
            <a:off x="2843808" y="5661248"/>
            <a:ext cx="704850" cy="885825"/>
          </a:xfrm>
          <a:prstGeom prst="rect">
            <a:avLst/>
          </a:prstGeom>
          <a:noFill/>
        </p:spPr>
      </p:pic>
      <p:pic>
        <p:nvPicPr>
          <p:cNvPr id="1029" name="Picture 5" descr="C:\Users\lelette\Pictures\sans-titrePNRG.png"/>
          <p:cNvPicPr>
            <a:picLocks noChangeAspect="1" noChangeArrowheads="1"/>
          </p:cNvPicPr>
          <p:nvPr/>
        </p:nvPicPr>
        <p:blipFill>
          <a:blip r:embed="rId6" cstate="print"/>
          <a:srcRect/>
          <a:stretch>
            <a:fillRect/>
          </a:stretch>
        </p:blipFill>
        <p:spPr bwMode="auto">
          <a:xfrm>
            <a:off x="3707904" y="5301208"/>
            <a:ext cx="1164332" cy="1170660"/>
          </a:xfrm>
          <a:prstGeom prst="rect">
            <a:avLst/>
          </a:prstGeom>
          <a:noFill/>
        </p:spPr>
      </p:pic>
      <p:pic>
        <p:nvPicPr>
          <p:cNvPr id="1030" name="Picture 6" descr="C:\Users\lelette\Pictures\image001.jpg"/>
          <p:cNvPicPr>
            <a:picLocks noChangeAspect="1" noChangeArrowheads="1"/>
          </p:cNvPicPr>
          <p:nvPr/>
        </p:nvPicPr>
        <p:blipFill>
          <a:blip r:embed="rId7" cstate="print"/>
          <a:srcRect/>
          <a:stretch>
            <a:fillRect/>
          </a:stretch>
        </p:blipFill>
        <p:spPr bwMode="auto">
          <a:xfrm>
            <a:off x="7524328" y="188640"/>
            <a:ext cx="859731" cy="1302082"/>
          </a:xfrm>
          <a:prstGeom prst="rect">
            <a:avLst/>
          </a:prstGeom>
          <a:noFill/>
        </p:spPr>
      </p:pic>
      <p:pic>
        <p:nvPicPr>
          <p:cNvPr id="7" name="Picture 2" descr="C:\Users\lelette\Pictures\logo-arianegroup.png"/>
          <p:cNvPicPr>
            <a:picLocks noChangeAspect="1" noChangeArrowheads="1"/>
          </p:cNvPicPr>
          <p:nvPr/>
        </p:nvPicPr>
        <p:blipFill>
          <a:blip r:embed="rId8" cstate="print"/>
          <a:srcRect/>
          <a:stretch>
            <a:fillRect/>
          </a:stretch>
        </p:blipFill>
        <p:spPr bwMode="auto">
          <a:xfrm>
            <a:off x="5436096" y="5733256"/>
            <a:ext cx="1057275" cy="4857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600" dirty="0" smtClean="0"/>
              <a:t>DISPARITON DE MAMIFERES RARES TEL QUE L’ATELE NOIR endémique du Plateau des Guyanes et très sensible aux perturbations anthropiques particulièrement vulnérable tout comme le singe hurleur roux</a:t>
            </a:r>
            <a:endParaRPr lang="fr-FR" sz="1600" dirty="0"/>
          </a:p>
        </p:txBody>
      </p:sp>
      <p:pic>
        <p:nvPicPr>
          <p:cNvPr id="6146" name="Picture 2" descr="C:\Users\lelette\Pictures\270px-Ateles_paniscus_by_Kitty_Terwolbeck.jpg"/>
          <p:cNvPicPr>
            <a:picLocks noGrp="1" noChangeAspect="1" noChangeArrowheads="1"/>
          </p:cNvPicPr>
          <p:nvPr>
            <p:ph idx="1"/>
          </p:nvPr>
        </p:nvPicPr>
        <p:blipFill>
          <a:blip r:embed="rId2" cstate="print"/>
          <a:srcRect/>
          <a:stretch>
            <a:fillRect/>
          </a:stretch>
        </p:blipFill>
        <p:spPr bwMode="auto">
          <a:xfrm>
            <a:off x="2857500" y="2720181"/>
            <a:ext cx="3429000" cy="2286000"/>
          </a:xfrm>
          <a:prstGeom prst="rect">
            <a:avLst/>
          </a:prstGeom>
          <a:noFill/>
        </p:spPr>
      </p:pic>
      <p:sp>
        <p:nvSpPr>
          <p:cNvPr id="5" name="Espace réservé du numéro de diapositive 4"/>
          <p:cNvSpPr>
            <a:spLocks noGrp="1"/>
          </p:cNvSpPr>
          <p:nvPr>
            <p:ph type="sldNum" sz="quarter" idx="12"/>
          </p:nvPr>
        </p:nvSpPr>
        <p:spPr/>
        <p:txBody>
          <a:bodyPr/>
          <a:lstStyle/>
          <a:p>
            <a:fld id="{C3BF5857-6FBA-48C6-8B7D-061196A18BE1}" type="slidenum">
              <a:rPr lang="fr-FR" smtClean="0"/>
              <a:pPr/>
              <a:t>10</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dirty="0" smtClean="0"/>
              <a:t>LE JAGUAR DE GUYANE OU PANTHERE ONCA</a:t>
            </a:r>
            <a:endParaRPr lang="fr-FR" sz="1800" dirty="0"/>
          </a:p>
        </p:txBody>
      </p:sp>
      <p:pic>
        <p:nvPicPr>
          <p:cNvPr id="11266" name="Picture 2"/>
          <p:cNvPicPr>
            <a:picLocks noGrp="1" noChangeAspect="1" noChangeArrowheads="1"/>
          </p:cNvPicPr>
          <p:nvPr>
            <p:ph idx="1"/>
          </p:nvPr>
        </p:nvPicPr>
        <p:blipFill>
          <a:blip r:embed="rId2" cstate="print"/>
          <a:srcRect/>
          <a:stretch>
            <a:fillRect/>
          </a:stretch>
        </p:blipFill>
        <p:spPr bwMode="auto">
          <a:xfrm>
            <a:off x="2627784" y="1988840"/>
            <a:ext cx="4536504" cy="3096344"/>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p:txBody>
          <a:bodyPr/>
          <a:lstStyle/>
          <a:p>
            <a:fld id="{C3BF5857-6FBA-48C6-8B7D-061196A18BE1}" type="slidenum">
              <a:rPr lang="fr-FR" smtClean="0"/>
              <a:pPr/>
              <a:t>11</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dirty="0" smtClean="0"/>
              <a:t>LE PECARI A LEVRES BLANCHES espèces à enjeu très fort lourdement chassé par les orpailleurs illégaux</a:t>
            </a:r>
            <a:endParaRPr lang="fr-FR" sz="1800" dirty="0"/>
          </a:p>
        </p:txBody>
      </p:sp>
      <p:pic>
        <p:nvPicPr>
          <p:cNvPr id="9218" name="Picture 2" descr="C:\Users\lelette\Pictures\Tayassu_pecari_-Brazil-8.jpg"/>
          <p:cNvPicPr>
            <a:picLocks noGrp="1" noChangeAspect="1" noChangeArrowheads="1"/>
          </p:cNvPicPr>
          <p:nvPr>
            <p:ph idx="1"/>
          </p:nvPr>
        </p:nvPicPr>
        <p:blipFill>
          <a:blip r:embed="rId2" cstate="print"/>
          <a:srcRect/>
          <a:stretch>
            <a:fillRect/>
          </a:stretch>
        </p:blipFill>
        <p:spPr bwMode="auto">
          <a:xfrm>
            <a:off x="3117850" y="2720181"/>
            <a:ext cx="2908300" cy="2286000"/>
          </a:xfrm>
          <a:prstGeom prst="rect">
            <a:avLst/>
          </a:prstGeom>
          <a:noFill/>
        </p:spPr>
      </p:pic>
      <p:sp>
        <p:nvSpPr>
          <p:cNvPr id="5" name="Espace réservé du numéro de diapositive 4"/>
          <p:cNvSpPr>
            <a:spLocks noGrp="1"/>
          </p:cNvSpPr>
          <p:nvPr>
            <p:ph type="sldNum" sz="quarter" idx="12"/>
          </p:nvPr>
        </p:nvSpPr>
        <p:spPr/>
        <p:txBody>
          <a:bodyPr/>
          <a:lstStyle/>
          <a:p>
            <a:fld id="{C3BF5857-6FBA-48C6-8B7D-061196A18BE1}" type="slidenum">
              <a:rPr lang="fr-FR" smtClean="0"/>
              <a:pPr/>
              <a:t>12</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dirty="0" smtClean="0"/>
              <a:t>L’ATELOPE  BARBOTINI DE GUYANE des espèces voisines aux milieux humides</a:t>
            </a:r>
            <a:endParaRPr lang="fr-FR" sz="1800" dirty="0"/>
          </a:p>
        </p:txBody>
      </p:sp>
      <p:pic>
        <p:nvPicPr>
          <p:cNvPr id="10242" name="Picture 2" descr="C:\Users\lelette\Pictures\238px-Atelopus_barbotini_cropped.png"/>
          <p:cNvPicPr>
            <a:picLocks noGrp="1" noChangeAspect="1" noChangeArrowheads="1"/>
          </p:cNvPicPr>
          <p:nvPr>
            <p:ph idx="1"/>
          </p:nvPr>
        </p:nvPicPr>
        <p:blipFill>
          <a:blip r:embed="rId2" cstate="print"/>
          <a:srcRect/>
          <a:stretch>
            <a:fillRect/>
          </a:stretch>
        </p:blipFill>
        <p:spPr bwMode="auto">
          <a:xfrm>
            <a:off x="2411760" y="1916832"/>
            <a:ext cx="4248472" cy="3168352"/>
          </a:xfrm>
          <a:prstGeom prst="rect">
            <a:avLst/>
          </a:prstGeom>
          <a:noFill/>
        </p:spPr>
      </p:pic>
      <p:sp>
        <p:nvSpPr>
          <p:cNvPr id="5" name="Espace réservé du numéro de diapositive 4"/>
          <p:cNvSpPr>
            <a:spLocks noGrp="1"/>
          </p:cNvSpPr>
          <p:nvPr>
            <p:ph type="sldNum" sz="quarter" idx="12"/>
          </p:nvPr>
        </p:nvSpPr>
        <p:spPr/>
        <p:txBody>
          <a:bodyPr/>
          <a:lstStyle/>
          <a:p>
            <a:fld id="{C3BF5857-6FBA-48C6-8B7D-061196A18BE1}" type="slidenum">
              <a:rPr lang="fr-FR" smtClean="0"/>
              <a:pPr/>
              <a:t>13</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074" name="Picture 2" descr="C:\Users\lelette\Pictures\imagesMONT8.jfif"/>
          <p:cNvPicPr>
            <a:picLocks noGrp="1" noChangeAspect="1" noChangeArrowheads="1"/>
          </p:cNvPicPr>
          <p:nvPr>
            <p:ph idx="1"/>
          </p:nvPr>
        </p:nvPicPr>
        <p:blipFill>
          <a:blip r:embed="rId2" cstate="print"/>
          <a:srcRect/>
          <a:stretch>
            <a:fillRect/>
          </a:stretch>
        </p:blipFill>
        <p:spPr bwMode="auto">
          <a:xfrm>
            <a:off x="1763688" y="1988840"/>
            <a:ext cx="6408712" cy="3456383"/>
          </a:xfrm>
          <a:prstGeom prst="rect">
            <a:avLst/>
          </a:prstGeom>
          <a:noFill/>
        </p:spPr>
      </p:pic>
      <p:sp>
        <p:nvSpPr>
          <p:cNvPr id="5" name="Espace réservé du numéro de diapositive 4"/>
          <p:cNvSpPr>
            <a:spLocks noGrp="1"/>
          </p:cNvSpPr>
          <p:nvPr>
            <p:ph type="sldNum" sz="quarter" idx="12"/>
          </p:nvPr>
        </p:nvSpPr>
        <p:spPr/>
        <p:txBody>
          <a:bodyPr/>
          <a:lstStyle/>
          <a:p>
            <a:fld id="{C3BF5857-6FBA-48C6-8B7D-061196A18BE1}" type="slidenum">
              <a:rPr lang="fr-FR" smtClean="0"/>
              <a:pPr/>
              <a:t>14</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b="1" dirty="0" smtClean="0"/>
              <a:t>Quels effets potentiels pour le développement économique et social de la Guyane</a:t>
            </a:r>
            <a:r>
              <a:rPr lang="fr-FR" sz="1600" b="1" dirty="0" smtClean="0"/>
              <a:t> ?</a:t>
            </a:r>
            <a:endParaRPr lang="fr-FR" sz="1600" b="1" dirty="0"/>
          </a:p>
        </p:txBody>
      </p:sp>
      <p:sp>
        <p:nvSpPr>
          <p:cNvPr id="3" name="Espace réservé du contenu 2"/>
          <p:cNvSpPr>
            <a:spLocks noGrp="1"/>
          </p:cNvSpPr>
          <p:nvPr>
            <p:ph idx="1"/>
          </p:nvPr>
        </p:nvSpPr>
        <p:spPr/>
        <p:txBody>
          <a:bodyPr>
            <a:normAutofit fontScale="70000" lnSpcReduction="20000"/>
          </a:bodyPr>
          <a:lstStyle/>
          <a:p>
            <a:r>
              <a:rPr lang="fr-FR" b="1" dirty="0" smtClean="0"/>
              <a:t>Rentabilité économique du  projet (recherches internet </a:t>
            </a:r>
            <a:r>
              <a:rPr lang="fr-FR" b="1" dirty="0" err="1" smtClean="0"/>
              <a:t>wikipedia</a:t>
            </a:r>
            <a:r>
              <a:rPr lang="fr-FR" b="1" dirty="0" smtClean="0"/>
              <a:t>)</a:t>
            </a:r>
          </a:p>
          <a:p>
            <a:r>
              <a:rPr lang="fr-FR" dirty="0" smtClean="0"/>
              <a:t>Les recettes du projet sont estimées entre 3,8 milliards et 12 milliards d’euros</a:t>
            </a:r>
            <a:r>
              <a:rPr lang="fr-FR" baseline="30000" dirty="0" smtClean="0"/>
              <a:t>.</a:t>
            </a:r>
            <a:r>
              <a:rPr lang="fr-FR" dirty="0" smtClean="0"/>
              <a:t> La compagnie Montagne d'Or estime son investissement propre à 782 millions d'euros: 502 millions pour la phase d'installation, 221 millions pour l'exploitation et 59 millions pour le réaménagement </a:t>
            </a:r>
            <a:r>
              <a:rPr lang="fr-FR" baseline="30000" dirty="0" smtClean="0"/>
              <a:t>.</a:t>
            </a:r>
            <a:endParaRPr lang="fr-FR" dirty="0" smtClean="0"/>
          </a:p>
          <a:p>
            <a:r>
              <a:rPr lang="fr-FR" dirty="0" smtClean="0"/>
              <a:t>Une analyse économique réalisée par </a:t>
            </a:r>
            <a:r>
              <a:rPr lang="fr-FR" dirty="0" smtClean="0">
                <a:hlinkClick r:id="rId2" tooltip="WWF"/>
              </a:rPr>
              <a:t>WWF</a:t>
            </a:r>
            <a:r>
              <a:rPr lang="fr-FR" dirty="0" smtClean="0"/>
              <a:t> France en 2017, à partir des documents produits par la compagnie, montre </a:t>
            </a:r>
            <a:r>
              <a:rPr lang="fr-FR" dirty="0" smtClean="0">
                <a:solidFill>
                  <a:srgbClr val="C00000"/>
                </a:solidFill>
              </a:rPr>
              <a:t>actuelle  nette </a:t>
            </a:r>
            <a:r>
              <a:rPr lang="fr-FR" dirty="0" smtClean="0"/>
              <a:t>du projet dans la moyenne des opérations d’</a:t>
            </a:r>
            <a:r>
              <a:rPr lang="fr-FR" dirty="0" smtClean="0">
                <a:solidFill>
                  <a:srgbClr val="C00000"/>
                </a:solidFill>
              </a:rPr>
              <a:t>une valeur m</a:t>
            </a:r>
            <a:r>
              <a:rPr lang="fr-FR" dirty="0" smtClean="0"/>
              <a:t>inières de ce type (370 M$ après impôts avec un taux d’actualisation de 5 %), mais </a:t>
            </a:r>
            <a:r>
              <a:rPr lang="fr-FR" dirty="0" smtClean="0">
                <a:solidFill>
                  <a:srgbClr val="FF0000"/>
                </a:solidFill>
              </a:rPr>
              <a:t>un taux de rentabilité interne </a:t>
            </a:r>
            <a:r>
              <a:rPr lang="fr-FR" dirty="0" smtClean="0"/>
              <a:t>dans la moyenne basse des projets miniers industriels (18,7 % avec un cours de l’or à 1 250 $/once). Selon cette analyse, les hypothèses retenues pour le calcul de ces valeurs sont fragiles (</a:t>
            </a:r>
            <a:r>
              <a:rPr lang="fr-FR" dirty="0" smtClean="0">
                <a:solidFill>
                  <a:srgbClr val="C00000"/>
                </a:solidFill>
              </a:rPr>
              <a:t>volatilité</a:t>
            </a:r>
            <a:r>
              <a:rPr lang="fr-FR" dirty="0" smtClean="0"/>
              <a:t> du cours de l'or, </a:t>
            </a:r>
            <a:r>
              <a:rPr lang="fr-FR" dirty="0" smtClean="0">
                <a:hlinkClick r:id="rId3" tooltip="Taux de change"/>
              </a:rPr>
              <a:t> </a:t>
            </a:r>
            <a:r>
              <a:rPr lang="fr-FR" dirty="0" smtClean="0">
                <a:solidFill>
                  <a:srgbClr val="C00000"/>
                </a:solidFill>
                <a:hlinkClick r:id="rId3" tooltip="Taux de change"/>
              </a:rPr>
              <a:t>taux de c</a:t>
            </a:r>
            <a:r>
              <a:rPr lang="fr-FR" dirty="0" smtClean="0">
                <a:hlinkClick r:id="rId3" tooltip="Taux de change"/>
              </a:rPr>
              <a:t>hange</a:t>
            </a:r>
            <a:r>
              <a:rPr lang="fr-FR" dirty="0" smtClean="0"/>
              <a:t> </a:t>
            </a:r>
            <a:r>
              <a:rPr lang="fr-FR" dirty="0" smtClean="0">
                <a:hlinkClick r:id="rId4" tooltip="Euro"/>
              </a:rPr>
              <a:t>euro</a:t>
            </a:r>
            <a:r>
              <a:rPr lang="fr-FR" dirty="0" smtClean="0"/>
              <a:t>-</a:t>
            </a:r>
            <a:r>
              <a:rPr lang="fr-FR" dirty="0" smtClean="0">
                <a:hlinkClick r:id="rId5" tooltip="Dollar américain"/>
              </a:rPr>
              <a:t>USD</a:t>
            </a:r>
            <a:r>
              <a:rPr lang="fr-FR" dirty="0" smtClean="0"/>
              <a:t> et taux d’actualisation utilisé pour le calcul de la valeur actuelle nette)</a:t>
            </a:r>
          </a:p>
          <a:p>
            <a:endParaRPr lang="fr-FR" dirty="0"/>
          </a:p>
        </p:txBody>
      </p:sp>
      <p:sp>
        <p:nvSpPr>
          <p:cNvPr id="4" name="Espace réservé du numéro de diapositive 3"/>
          <p:cNvSpPr>
            <a:spLocks noGrp="1"/>
          </p:cNvSpPr>
          <p:nvPr>
            <p:ph type="sldNum" sz="quarter" idx="12"/>
          </p:nvPr>
        </p:nvSpPr>
        <p:spPr/>
        <p:txBody>
          <a:bodyPr/>
          <a:lstStyle/>
          <a:p>
            <a:fld id="{C3BF5857-6FBA-48C6-8B7D-061196A18BE1}" type="slidenum">
              <a:rPr lang="fr-FR" smtClean="0"/>
              <a:pPr/>
              <a:t>15</a:t>
            </a:fld>
            <a:endParaRPr lang="fr-FR"/>
          </a:p>
        </p:txBody>
      </p:sp>
      <p:sp>
        <p:nvSpPr>
          <p:cNvPr id="5" name="Espace réservé du pied de page 4"/>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600" dirty="0" smtClean="0"/>
              <a:t>EMPLOIS ET FORMATIONS</a:t>
            </a:r>
            <a:endParaRPr lang="fr-FR" sz="1600" dirty="0"/>
          </a:p>
        </p:txBody>
      </p:sp>
      <p:sp>
        <p:nvSpPr>
          <p:cNvPr id="3" name="Espace réservé du contenu 2"/>
          <p:cNvSpPr>
            <a:spLocks noGrp="1"/>
          </p:cNvSpPr>
          <p:nvPr>
            <p:ph idx="1"/>
          </p:nvPr>
        </p:nvSpPr>
        <p:spPr/>
        <p:txBody>
          <a:bodyPr>
            <a:normAutofit/>
          </a:bodyPr>
          <a:lstStyle/>
          <a:p>
            <a:pPr>
              <a:buNone/>
            </a:pPr>
            <a:endParaRPr lang="fr-FR" sz="1600" b="1" dirty="0" smtClean="0"/>
          </a:p>
          <a:p>
            <a:r>
              <a:rPr lang="fr-FR" sz="2000" dirty="0" smtClean="0"/>
              <a:t>La Compagnie Minière Montagne d'Or a annoncé en juin 2017 que son projet </a:t>
            </a:r>
            <a:r>
              <a:rPr lang="fr-FR" sz="2000" b="1" u="sng" dirty="0" smtClean="0"/>
              <a:t>pourrait créer 750 emplois directs et induire 3 000 emplois </a:t>
            </a:r>
            <a:r>
              <a:rPr lang="fr-FR" sz="2000" dirty="0" smtClean="0"/>
              <a:t>pour la Guyane</a:t>
            </a:r>
            <a:r>
              <a:rPr lang="fr-FR" sz="2000" baseline="30000" dirty="0" smtClean="0"/>
              <a:t>1</a:t>
            </a:r>
            <a:r>
              <a:rPr lang="fr-FR" sz="2000" dirty="0" smtClean="0"/>
              <a:t>. Ces affirmations vont au-delà de ce qui était annoncé en 2015 et 2016. Selon la Compagnie Montagne d'Or, 57 métiers (pour la production, l’usine de traitement, le suivi environnemental, les services administratifs et la gestion de la base-vie</a:t>
            </a:r>
            <a:r>
              <a:rPr lang="fr-FR" sz="2000" baseline="30000" dirty="0" smtClean="0"/>
              <a:t> </a:t>
            </a:r>
            <a:r>
              <a:rPr lang="fr-FR" sz="2000" dirty="0" smtClean="0"/>
              <a:t>) sont concernés par les 750 emplois directs</a:t>
            </a:r>
            <a:r>
              <a:rPr lang="fr-FR" sz="2000" baseline="30000" dirty="0" smtClean="0">
                <a:hlinkClick r:id="rId2"/>
              </a:rPr>
              <a:t>49</a:t>
            </a:r>
            <a:r>
              <a:rPr lang="fr-FR" sz="2000" dirty="0" smtClean="0"/>
              <a:t>. Ceux-ci devraient être recrutés en priorité en Guyane</a:t>
            </a:r>
            <a:endParaRPr lang="fr-FR" sz="2000" dirty="0"/>
          </a:p>
        </p:txBody>
      </p:sp>
      <p:sp>
        <p:nvSpPr>
          <p:cNvPr id="4" name="Espace réservé du numéro de diapositive 3"/>
          <p:cNvSpPr>
            <a:spLocks noGrp="1"/>
          </p:cNvSpPr>
          <p:nvPr>
            <p:ph type="sldNum" sz="quarter" idx="12"/>
          </p:nvPr>
        </p:nvSpPr>
        <p:spPr/>
        <p:txBody>
          <a:bodyPr/>
          <a:lstStyle/>
          <a:p>
            <a:fld id="{C3BF5857-6FBA-48C6-8B7D-061196A18BE1}" type="slidenum">
              <a:rPr lang="fr-FR" smtClean="0"/>
              <a:pPr/>
              <a:t>16</a:t>
            </a:fld>
            <a:endParaRPr lang="fr-FR"/>
          </a:p>
        </p:txBody>
      </p:sp>
      <p:sp>
        <p:nvSpPr>
          <p:cNvPr id="5" name="Espace réservé du pied de page 4"/>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dirty="0" smtClean="0"/>
              <a:t>SUITE DIAPOSITIVE PRECEDENTE</a:t>
            </a:r>
            <a:endParaRPr lang="fr-FR" sz="1800" dirty="0"/>
          </a:p>
        </p:txBody>
      </p:sp>
      <p:sp>
        <p:nvSpPr>
          <p:cNvPr id="3" name="Espace réservé du contenu 2"/>
          <p:cNvSpPr>
            <a:spLocks noGrp="1"/>
          </p:cNvSpPr>
          <p:nvPr>
            <p:ph idx="1"/>
          </p:nvPr>
        </p:nvSpPr>
        <p:spPr/>
        <p:txBody>
          <a:bodyPr>
            <a:normAutofit fontScale="85000" lnSpcReduction="20000"/>
          </a:bodyPr>
          <a:lstStyle/>
          <a:p>
            <a:r>
              <a:rPr lang="fr-FR" dirty="0" smtClean="0"/>
              <a:t>. Pour Carole </a:t>
            </a:r>
            <a:r>
              <a:rPr lang="fr-FR" dirty="0" err="1" smtClean="0"/>
              <a:t>Ostorero</a:t>
            </a:r>
            <a:r>
              <a:rPr lang="fr-FR" dirty="0" smtClean="0"/>
              <a:t>, de la Fédération des Opérateurs Miniers de Guyane, cette notion d'emplois indirects pourrait aussi recouvrir des « </a:t>
            </a:r>
            <a:r>
              <a:rPr lang="fr-FR" dirty="0" err="1" smtClean="0"/>
              <a:t>start-ups</a:t>
            </a:r>
            <a:r>
              <a:rPr lang="fr-FR" dirty="0" smtClean="0"/>
              <a:t> qui répondent au besoin de la mine » (utilisation du bois issu de la déforestation, ingénierie écologique et énergétique…)</a:t>
            </a:r>
            <a:r>
              <a:rPr lang="fr-FR" baseline="30000" dirty="0" smtClean="0"/>
              <a:t>1</a:t>
            </a:r>
            <a:r>
              <a:rPr lang="fr-FR" dirty="0" smtClean="0"/>
              <a:t>. Sur les 750 emplois directs prévus par la compagnie, celle-ci annonce que 2/3 concernent des emplois nécessitant une formation spécifique, dont 350 conducteurs d'</a:t>
            </a:r>
            <a:r>
              <a:rPr lang="fr-FR" dirty="0" smtClean="0">
                <a:hlinkClick r:id="rId2" tooltip="Engin de chantier"/>
              </a:rPr>
              <a:t>engins</a:t>
            </a:r>
            <a:r>
              <a:rPr lang="fr-FR" dirty="0" smtClean="0"/>
              <a:t> et 150 des techniciens, ingénieurs et informaticiens. La compagnie prévoit par ailleurs 200 emplois directs et 700 emplois indirects (BTP, logistique...) durant la phase de construction </a:t>
            </a:r>
            <a:endParaRPr lang="fr-FR" dirty="0"/>
          </a:p>
        </p:txBody>
      </p:sp>
      <p:sp>
        <p:nvSpPr>
          <p:cNvPr id="4" name="Espace réservé du numéro de diapositive 3"/>
          <p:cNvSpPr>
            <a:spLocks noGrp="1"/>
          </p:cNvSpPr>
          <p:nvPr>
            <p:ph type="sldNum" sz="quarter" idx="12"/>
          </p:nvPr>
        </p:nvSpPr>
        <p:spPr/>
        <p:txBody>
          <a:bodyPr/>
          <a:lstStyle/>
          <a:p>
            <a:fld id="{C3BF5857-6FBA-48C6-8B7D-061196A18BE1}" type="slidenum">
              <a:rPr lang="fr-FR" smtClean="0"/>
              <a:pPr/>
              <a:t>17</a:t>
            </a:fld>
            <a:endParaRPr lang="fr-FR"/>
          </a:p>
        </p:txBody>
      </p:sp>
      <p:sp>
        <p:nvSpPr>
          <p:cNvPr id="5" name="Espace réservé du pied de page 4"/>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smtClean="0"/>
              <a:t>CONCLUSION</a:t>
            </a:r>
            <a:endParaRPr lang="fr-FR" sz="1800" dirty="0"/>
          </a:p>
        </p:txBody>
      </p:sp>
      <p:sp>
        <p:nvSpPr>
          <p:cNvPr id="3" name="Espace réservé du contenu 2"/>
          <p:cNvSpPr>
            <a:spLocks noGrp="1"/>
          </p:cNvSpPr>
          <p:nvPr>
            <p:ph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3BF5857-6FBA-48C6-8B7D-061196A18BE1}" type="slidenum">
              <a:rPr lang="fr-FR" smtClean="0"/>
              <a:pPr/>
              <a:t>18</a:t>
            </a:fld>
            <a:endParaRPr lang="fr-FR"/>
          </a:p>
        </p:txBody>
      </p:sp>
      <p:sp>
        <p:nvSpPr>
          <p:cNvPr id="5" name="Espace réservé du pied de page 4"/>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b="1" dirty="0" smtClean="0"/>
              <a:t>UN PROJET TRES CONTROVERSE </a:t>
            </a:r>
            <a:r>
              <a:rPr lang="fr-FR" sz="1800" dirty="0" smtClean="0"/>
              <a:t>:</a:t>
            </a:r>
            <a:br>
              <a:rPr lang="fr-FR" sz="1800" dirty="0" smtClean="0"/>
            </a:br>
            <a:r>
              <a:rPr lang="fr-FR" sz="1800" dirty="0" smtClean="0"/>
              <a:t> un débat public divise la Guyane pendant plusieurs</a:t>
            </a:r>
            <a:br>
              <a:rPr lang="fr-FR" sz="1800" dirty="0" smtClean="0"/>
            </a:br>
            <a:r>
              <a:rPr lang="fr-FR" sz="1800" dirty="0" smtClean="0"/>
              <a:t>semaines</a:t>
            </a:r>
            <a:endParaRPr lang="fr-FR" sz="1800" dirty="0"/>
          </a:p>
        </p:txBody>
      </p:sp>
      <p:sp>
        <p:nvSpPr>
          <p:cNvPr id="3" name="Espace réservé du contenu 2"/>
          <p:cNvSpPr>
            <a:spLocks noGrp="1"/>
          </p:cNvSpPr>
          <p:nvPr>
            <p:ph idx="1"/>
          </p:nvPr>
        </p:nvSpPr>
        <p:spPr/>
        <p:txBody>
          <a:bodyPr>
            <a:normAutofit/>
          </a:bodyPr>
          <a:lstStyle/>
          <a:p>
            <a:endParaRPr lang="fr-FR" sz="1600" dirty="0" smtClean="0"/>
          </a:p>
          <a:p>
            <a:r>
              <a:rPr lang="fr-FR" sz="1600" dirty="0" smtClean="0"/>
              <a:t>La 1ere diapositive montre</a:t>
            </a:r>
          </a:p>
          <a:p>
            <a:r>
              <a:rPr lang="fr-FR" sz="1600" dirty="0" smtClean="0"/>
              <a:t>La manifestation pour le  débat public sur la Montagne d'Or, Saint-Laurent-du-Maroni (Guyane), mardi 3 avril 2018. </a:t>
            </a:r>
            <a:r>
              <a:rPr lang="fr-FR" sz="1600" cap="all" dirty="0" smtClean="0"/>
              <a:t>JODY AMIET. COMMISSION NATIONALE DU DÉBAT PUBLIC</a:t>
            </a:r>
            <a:r>
              <a:rPr lang="fr-FR" sz="1200" cap="all" dirty="0" smtClean="0"/>
              <a:t>.</a:t>
            </a:r>
            <a:endParaRPr lang="fr-FR" sz="1200" dirty="0"/>
          </a:p>
        </p:txBody>
      </p:sp>
      <p:sp>
        <p:nvSpPr>
          <p:cNvPr id="4" name="Espace réservé du numéro de diapositive 3"/>
          <p:cNvSpPr>
            <a:spLocks noGrp="1"/>
          </p:cNvSpPr>
          <p:nvPr>
            <p:ph type="sldNum" sz="quarter" idx="12"/>
          </p:nvPr>
        </p:nvSpPr>
        <p:spPr/>
        <p:txBody>
          <a:bodyPr/>
          <a:lstStyle/>
          <a:p>
            <a:fld id="{C3BF5857-6FBA-48C6-8B7D-061196A18BE1}" type="slidenum">
              <a:rPr lang="fr-FR" smtClean="0"/>
              <a:pPr/>
              <a:t>2</a:t>
            </a:fld>
            <a:endParaRPr lang="fr-FR"/>
          </a:p>
        </p:txBody>
      </p:sp>
      <p:sp>
        <p:nvSpPr>
          <p:cNvPr id="5" name="Espace réservé du pied de page 4"/>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600" b="1" dirty="0" smtClean="0"/>
              <a:t>LOCALISATION DU PROJET : MONTAGNE D’OR</a:t>
            </a:r>
            <a:endParaRPr lang="fr-FR" sz="1600" b="1" dirty="0"/>
          </a:p>
        </p:txBody>
      </p:sp>
      <p:pic>
        <p:nvPicPr>
          <p:cNvPr id="4" name="Espace réservé du contenu 3" descr="C:\Users\lelette\Pictures\220px-MontagneOr_Guyane_map_details.svg.png"/>
          <p:cNvPicPr>
            <a:picLocks noGrp="1"/>
          </p:cNvPicPr>
          <p:nvPr>
            <p:ph idx="1"/>
          </p:nvPr>
        </p:nvPicPr>
        <p:blipFill>
          <a:blip r:embed="rId2" cstate="print"/>
          <a:srcRect/>
          <a:stretch>
            <a:fillRect/>
          </a:stretch>
        </p:blipFill>
        <p:spPr bwMode="auto">
          <a:xfrm>
            <a:off x="1619672" y="1484784"/>
            <a:ext cx="6120680" cy="4896544"/>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p:txBody>
          <a:bodyPr/>
          <a:lstStyle/>
          <a:p>
            <a:fld id="{C3BF5857-6FBA-48C6-8B7D-061196A18BE1}" type="slidenum">
              <a:rPr lang="fr-FR" smtClean="0"/>
              <a:pPr/>
              <a:t>3</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600" b="1" dirty="0" smtClean="0"/>
              <a:t>A. LES  RISQUES LIES A L’EAU</a:t>
            </a:r>
            <a:br>
              <a:rPr lang="fr-FR" sz="1600" b="1" dirty="0" smtClean="0"/>
            </a:br>
            <a:r>
              <a:rPr lang="fr-FR" sz="1600" dirty="0" smtClean="0"/>
              <a:t>Comment seront gérés les risques liés à l’eau ?</a:t>
            </a:r>
            <a:br>
              <a:rPr lang="fr-FR" sz="1600" dirty="0" smtClean="0"/>
            </a:br>
            <a:r>
              <a:rPr lang="fr-FR" sz="1600" dirty="0" smtClean="0"/>
              <a:t>L’ININI UN TERRITOIRE MENACE : UN FLEUVE DÉJÀ POLLUE PAR L’ORPAILLAGE ILLEGA</a:t>
            </a:r>
            <a:endParaRPr lang="fr-FR" sz="1600" dirty="0"/>
          </a:p>
        </p:txBody>
      </p:sp>
      <p:pic>
        <p:nvPicPr>
          <p:cNvPr id="5122" name="Picture 2" descr="C:\Users\lelette\Pictures\Inini-Maroni-orpaillage.jpg"/>
          <p:cNvPicPr>
            <a:picLocks noGrp="1" noChangeAspect="1" noChangeArrowheads="1"/>
          </p:cNvPicPr>
          <p:nvPr>
            <p:ph idx="1"/>
          </p:nvPr>
        </p:nvPicPr>
        <p:blipFill>
          <a:blip r:embed="rId2" cstate="print"/>
          <a:srcRect/>
          <a:stretch>
            <a:fillRect/>
          </a:stretch>
        </p:blipFill>
        <p:spPr bwMode="auto">
          <a:xfrm>
            <a:off x="635000" y="1907381"/>
            <a:ext cx="7874000" cy="3911600"/>
          </a:xfrm>
          <a:prstGeom prst="rect">
            <a:avLst/>
          </a:prstGeom>
          <a:noFill/>
        </p:spPr>
      </p:pic>
      <p:sp>
        <p:nvSpPr>
          <p:cNvPr id="5" name="Espace réservé du numéro de diapositive 4"/>
          <p:cNvSpPr>
            <a:spLocks noGrp="1"/>
          </p:cNvSpPr>
          <p:nvPr>
            <p:ph type="sldNum" sz="quarter" idx="12"/>
          </p:nvPr>
        </p:nvSpPr>
        <p:spPr/>
        <p:txBody>
          <a:bodyPr/>
          <a:lstStyle/>
          <a:p>
            <a:fld id="{C3BF5857-6FBA-48C6-8B7D-061196A18BE1}" type="slidenum">
              <a:rPr lang="fr-FR" smtClean="0"/>
              <a:pPr/>
              <a:t>4</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b="1" dirty="0" smtClean="0"/>
              <a:t>LES  RISQUES LIES </a:t>
            </a:r>
            <a:r>
              <a:rPr lang="fr-FR" sz="2000" b="1" smtClean="0"/>
              <a:t>A L’EAU </a:t>
            </a:r>
            <a:endParaRPr lang="fr-FR" sz="2000" dirty="0"/>
          </a:p>
        </p:txBody>
      </p:sp>
      <p:sp>
        <p:nvSpPr>
          <p:cNvPr id="4" name="Espace réservé du pied de page 3"/>
          <p:cNvSpPr>
            <a:spLocks noGrp="1"/>
          </p:cNvSpPr>
          <p:nvPr>
            <p:ph type="ftr" sz="quarter" idx="11"/>
          </p:nvPr>
        </p:nvSpPr>
        <p:spPr/>
        <p:txBody>
          <a:bodyPr/>
          <a:lstStyle/>
          <a:p>
            <a:r>
              <a:rPr lang="fr-FR" smtClean="0"/>
              <a:t>L.P.J.M.Michotte 11/2018</a:t>
            </a:r>
            <a:endParaRPr lang="fr-FR"/>
          </a:p>
        </p:txBody>
      </p:sp>
      <p:sp>
        <p:nvSpPr>
          <p:cNvPr id="5" name="Espace réservé du numéro de diapositive 4"/>
          <p:cNvSpPr>
            <a:spLocks noGrp="1"/>
          </p:cNvSpPr>
          <p:nvPr>
            <p:ph type="sldNum" sz="quarter" idx="12"/>
          </p:nvPr>
        </p:nvSpPr>
        <p:spPr/>
        <p:txBody>
          <a:bodyPr/>
          <a:lstStyle/>
          <a:p>
            <a:fld id="{C3BF5857-6FBA-48C6-8B7D-061196A18BE1}" type="slidenum">
              <a:rPr lang="fr-FR" smtClean="0"/>
              <a:pPr/>
              <a:t>5</a:t>
            </a:fld>
            <a:endParaRPr lang="fr-FR"/>
          </a:p>
        </p:txBody>
      </p:sp>
      <p:pic>
        <p:nvPicPr>
          <p:cNvPr id="1026" name="Picture 2" descr="C:\Users\lelette\Desktop\640_guyane_2.jpg"/>
          <p:cNvPicPr>
            <a:picLocks noGrp="1" noChangeAspect="1" noChangeArrowheads="1"/>
          </p:cNvPicPr>
          <p:nvPr>
            <p:ph idx="1"/>
          </p:nvPr>
        </p:nvPicPr>
        <p:blipFill>
          <a:blip r:embed="rId2" cstate="print"/>
          <a:srcRect/>
          <a:stretch>
            <a:fillRect/>
          </a:stretch>
        </p:blipFill>
        <p:spPr bwMode="auto">
          <a:xfrm>
            <a:off x="1524000" y="2148681"/>
            <a:ext cx="6096000" cy="3429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b="1" dirty="0" smtClean="0"/>
              <a:t>LA DEFORESTATION </a:t>
            </a:r>
            <a:endParaRPr lang="fr-FR" sz="1800" b="1" dirty="0"/>
          </a:p>
        </p:txBody>
      </p:sp>
      <p:pic>
        <p:nvPicPr>
          <p:cNvPr id="2050" name="Picture 2" descr="C:\Users\lelette\Pictures\imagesMONT7.jfif"/>
          <p:cNvPicPr>
            <a:picLocks noGrp="1" noChangeAspect="1" noChangeArrowheads="1"/>
          </p:cNvPicPr>
          <p:nvPr>
            <p:ph idx="1"/>
          </p:nvPr>
        </p:nvPicPr>
        <p:blipFill>
          <a:blip r:embed="rId2" cstate="print"/>
          <a:srcRect/>
          <a:stretch>
            <a:fillRect/>
          </a:stretch>
        </p:blipFill>
        <p:spPr bwMode="auto">
          <a:xfrm>
            <a:off x="611560" y="1484784"/>
            <a:ext cx="7632848" cy="3960439"/>
          </a:xfrm>
          <a:prstGeom prst="rect">
            <a:avLst/>
          </a:prstGeom>
          <a:noFill/>
        </p:spPr>
      </p:pic>
      <p:sp>
        <p:nvSpPr>
          <p:cNvPr id="5" name="Espace réservé du numéro de diapositive 4"/>
          <p:cNvSpPr>
            <a:spLocks noGrp="1"/>
          </p:cNvSpPr>
          <p:nvPr>
            <p:ph type="sldNum" sz="quarter" idx="12"/>
          </p:nvPr>
        </p:nvSpPr>
        <p:spPr/>
        <p:txBody>
          <a:bodyPr/>
          <a:lstStyle/>
          <a:p>
            <a:fld id="{C3BF5857-6FBA-48C6-8B7D-061196A18BE1}" type="slidenum">
              <a:rPr lang="fr-FR" smtClean="0"/>
              <a:pPr/>
              <a:t>6</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082354"/>
          </a:xfrm>
        </p:spPr>
        <p:txBody>
          <a:bodyPr>
            <a:normAutofit fontScale="90000"/>
          </a:bodyPr>
          <a:lstStyle/>
          <a:p>
            <a:r>
              <a:rPr lang="fr-FR" sz="1800" dirty="0" smtClean="0"/>
              <a:t/>
            </a:r>
            <a:br>
              <a:rPr lang="fr-FR" sz="1800" dirty="0" smtClean="0"/>
            </a:br>
            <a:r>
              <a:rPr lang="fr-FR" sz="1800" dirty="0" smtClean="0"/>
              <a:t/>
            </a:r>
            <a:br>
              <a:rPr lang="fr-FR" sz="1800" dirty="0" smtClean="0"/>
            </a:br>
            <a:r>
              <a:rPr lang="fr-FR" sz="2200" b="1" dirty="0" smtClean="0"/>
              <a:t>B</a:t>
            </a:r>
            <a:r>
              <a:rPr lang="fr-FR" sz="1800" dirty="0" smtClean="0"/>
              <a:t>. </a:t>
            </a:r>
            <a:r>
              <a:rPr lang="fr-FR" sz="1800" b="1" dirty="0" smtClean="0"/>
              <a:t>L’ENVIRONNEMENT</a:t>
            </a:r>
            <a:r>
              <a:rPr lang="fr-FR" sz="1800" dirty="0" smtClean="0"/>
              <a:t/>
            </a:r>
            <a:br>
              <a:rPr lang="fr-FR" sz="1800" dirty="0" smtClean="0"/>
            </a:br>
            <a:r>
              <a:rPr lang="fr-FR" sz="1800" dirty="0" smtClean="0"/>
              <a:t>Le projet tout entier est classé </a:t>
            </a:r>
            <a:r>
              <a:rPr lang="fr-FR" sz="1800" dirty="0" smtClean="0">
                <a:hlinkClick r:id="rId2" tooltip="Directive Seveso"/>
              </a:rPr>
              <a:t>site Seveso</a:t>
            </a:r>
            <a:r>
              <a:rPr lang="fr-FR" sz="1800" dirty="0" smtClean="0"/>
              <a:t> en raison de la présence de </a:t>
            </a:r>
            <a:r>
              <a:rPr lang="fr-FR" sz="1800" dirty="0" smtClean="0">
                <a:hlinkClick r:id="rId3" tooltip="Cyanure"/>
              </a:rPr>
              <a:t>cyanure</a:t>
            </a:r>
            <a:r>
              <a:rPr lang="fr-FR" sz="1800" dirty="0" smtClean="0"/>
              <a:t> destiné au traitement du minerai</a:t>
            </a:r>
            <a:r>
              <a:rPr lang="fr-FR" sz="1800" baseline="30000" dirty="0" smtClean="0">
                <a:hlinkClick r:id="rId4"/>
              </a:rPr>
              <a:t>118</a:t>
            </a:r>
            <a:r>
              <a:rPr lang="fr-FR" sz="1800" dirty="0" smtClean="0"/>
              <a:t>.</a:t>
            </a:r>
            <a:br>
              <a:rPr lang="fr-FR" sz="1800" dirty="0" smtClean="0"/>
            </a:br>
            <a:r>
              <a:rPr lang="fr-FR" sz="1800" dirty="0" smtClean="0"/>
              <a:t>Selon le WWF, 46 500 t de cyanure seront nécessaire à l'extraction de l'or de la mine </a:t>
            </a:r>
            <a:r>
              <a:rPr lang="fr-FR" sz="1800" baseline="30000" dirty="0" smtClean="0">
                <a:hlinkClick r:id="rId4"/>
              </a:rPr>
              <a:t>98</a:t>
            </a:r>
            <a:r>
              <a:rPr lang="fr-FR" sz="1800" dirty="0" smtClean="0"/>
              <a:t>. Selon la Compagnie Montagne d'or, ce chiffre est surestimé</a:t>
            </a:r>
            <a:r>
              <a:rPr lang="fr-FR" sz="1800" baseline="30000" dirty="0" smtClean="0">
                <a:hlinkClick r:id="rId4"/>
              </a:rPr>
              <a:t>101</a:t>
            </a:r>
            <a:r>
              <a:rPr lang="fr-FR" sz="1800" dirty="0" smtClean="0"/>
              <a:t>. Mi 2018, reprenant une annonce faite en réunion d'information par la Compagnie Montagne d'or, Guyane Nature Environnement calcule à 36 000 tonnes la quantité de cyanure qui sera utilisé sur les 12 ans d'exploitation</a:t>
            </a:r>
            <a:r>
              <a:rPr lang="fr-FR" sz="1800" baseline="30000" dirty="0" smtClean="0">
                <a:hlinkClick r:id="rId4"/>
              </a:rPr>
              <a:t>119</a:t>
            </a:r>
            <a:r>
              <a:rPr lang="fr-FR" sz="1800" dirty="0" smtClean="0"/>
              <a:t>. En 2013 le BRGM indiquait qu'il n'existait pas d'alternative adéquate à l'utilisation du cyanure pour séparer l'or de la roche</a:t>
            </a:r>
            <a:r>
              <a:rPr lang="fr-FR" sz="1800" baseline="30000" dirty="0" smtClean="0">
                <a:hlinkClick r:id="rId4"/>
              </a:rPr>
              <a:t>101</a:t>
            </a:r>
            <a:r>
              <a:rPr lang="fr-FR" sz="1800" dirty="0" smtClean="0"/>
              <a:t>. Les craintes des opposants au projet reposent notamment sur une catastrophe survenue au </a:t>
            </a:r>
            <a:r>
              <a:rPr lang="fr-FR" sz="1800" dirty="0" smtClean="0">
                <a:hlinkClick r:id="rId5" tooltip="Brésil"/>
              </a:rPr>
              <a:t>Brésil</a:t>
            </a:r>
            <a:r>
              <a:rPr lang="fr-FR" sz="1800" dirty="0" smtClean="0"/>
              <a:t> voisin en 2015, lors de laquelle la </a:t>
            </a:r>
            <a:r>
              <a:rPr lang="fr-FR" sz="1800" dirty="0" smtClean="0">
                <a:hlinkClick r:id="rId6" tooltip="Rupture de barrages de Bento Rodrigues"/>
              </a:rPr>
              <a:t>rupture d'un barrage</a:t>
            </a:r>
            <a:r>
              <a:rPr lang="fr-FR" sz="1800" dirty="0" smtClean="0"/>
              <a:t> a libéré des millions de tonnes de résidus de boues cyanurées</a:t>
            </a:r>
            <a:br>
              <a:rPr lang="fr-FR" sz="1800" dirty="0" smtClean="0"/>
            </a:br>
            <a:endParaRPr lang="fr-FR" sz="1800" dirty="0"/>
          </a:p>
        </p:txBody>
      </p:sp>
      <p:pic>
        <p:nvPicPr>
          <p:cNvPr id="4098" name="Picture 2" descr="C:\Users\lelette\Pictures\survol620 deforest.jpg"/>
          <p:cNvPicPr>
            <a:picLocks noGrp="1" noChangeAspect="1" noChangeArrowheads="1"/>
          </p:cNvPicPr>
          <p:nvPr>
            <p:ph idx="1"/>
          </p:nvPr>
        </p:nvPicPr>
        <p:blipFill>
          <a:blip r:embed="rId7" cstate="print"/>
          <a:srcRect/>
          <a:stretch>
            <a:fillRect/>
          </a:stretch>
        </p:blipFill>
        <p:spPr bwMode="auto">
          <a:xfrm>
            <a:off x="1475656" y="3383734"/>
            <a:ext cx="6336704" cy="2781569"/>
          </a:xfrm>
          <a:prstGeom prst="rect">
            <a:avLst/>
          </a:prstGeom>
          <a:noFill/>
        </p:spPr>
      </p:pic>
      <p:sp>
        <p:nvSpPr>
          <p:cNvPr id="5" name="Espace réservé du numéro de diapositive 4"/>
          <p:cNvSpPr>
            <a:spLocks noGrp="1"/>
          </p:cNvSpPr>
          <p:nvPr>
            <p:ph type="sldNum" sz="quarter" idx="12"/>
          </p:nvPr>
        </p:nvSpPr>
        <p:spPr/>
        <p:txBody>
          <a:bodyPr/>
          <a:lstStyle/>
          <a:p>
            <a:fld id="{C3BF5857-6FBA-48C6-8B7D-061196A18BE1}" type="slidenum">
              <a:rPr lang="fr-FR" smtClean="0"/>
              <a:pPr/>
              <a:t>7</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dirty="0" smtClean="0"/>
              <a:t>LA DISPARITION DE MAMIFERES RARES</a:t>
            </a:r>
            <a:br>
              <a:rPr lang="fr-FR" sz="1800" dirty="0" smtClean="0"/>
            </a:br>
            <a:r>
              <a:rPr lang="fr-FR" sz="1800" dirty="0" smtClean="0"/>
              <a:t>Le tapir </a:t>
            </a:r>
            <a:r>
              <a:rPr lang="fr-FR" sz="1800" dirty="0" err="1" smtClean="0"/>
              <a:t>terrestris</a:t>
            </a:r>
            <a:endParaRPr lang="fr-FR" sz="1800" dirty="0"/>
          </a:p>
        </p:txBody>
      </p:sp>
      <p:pic>
        <p:nvPicPr>
          <p:cNvPr id="7170" name="Picture 2" descr="C:\Users\lelette\Pictures\270px-Lowland_Tapir_(Tapirus_terrestris)_leaving_the_glade_..._(29261266301).jpg"/>
          <p:cNvPicPr>
            <a:picLocks noGrp="1" noChangeAspect="1" noChangeArrowheads="1"/>
          </p:cNvPicPr>
          <p:nvPr>
            <p:ph idx="1"/>
          </p:nvPr>
        </p:nvPicPr>
        <p:blipFill>
          <a:blip r:embed="rId2" cstate="print"/>
          <a:srcRect/>
          <a:stretch>
            <a:fillRect/>
          </a:stretch>
        </p:blipFill>
        <p:spPr bwMode="auto">
          <a:xfrm>
            <a:off x="1907704" y="1844824"/>
            <a:ext cx="4536504" cy="3528392"/>
          </a:xfrm>
          <a:prstGeom prst="rect">
            <a:avLst/>
          </a:prstGeom>
          <a:noFill/>
        </p:spPr>
      </p:pic>
      <p:sp>
        <p:nvSpPr>
          <p:cNvPr id="5" name="Espace réservé du numéro de diapositive 4"/>
          <p:cNvSpPr>
            <a:spLocks noGrp="1"/>
          </p:cNvSpPr>
          <p:nvPr>
            <p:ph type="sldNum" sz="quarter" idx="12"/>
          </p:nvPr>
        </p:nvSpPr>
        <p:spPr/>
        <p:txBody>
          <a:bodyPr/>
          <a:lstStyle/>
          <a:p>
            <a:fld id="{C3BF5857-6FBA-48C6-8B7D-061196A18BE1}" type="slidenum">
              <a:rPr lang="fr-FR" smtClean="0"/>
              <a:pPr/>
              <a:t>8</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dirty="0" smtClean="0"/>
              <a:t>ARAPONGA BLANC : avec son épée sur le nez espèce rare</a:t>
            </a:r>
            <a:endParaRPr lang="fr-FR" sz="1800" dirty="0"/>
          </a:p>
        </p:txBody>
      </p:sp>
      <p:pic>
        <p:nvPicPr>
          <p:cNvPr id="8194" name="Picture 2" descr="C:\Users\lelette\Pictures\130px-Procnias_alba_-_Naturmuseum_Senckenberg_-_DSC02064a.JPG"/>
          <p:cNvPicPr>
            <a:picLocks noGrp="1" noChangeAspect="1" noChangeArrowheads="1"/>
          </p:cNvPicPr>
          <p:nvPr>
            <p:ph idx="1"/>
          </p:nvPr>
        </p:nvPicPr>
        <p:blipFill>
          <a:blip r:embed="rId2" cstate="print"/>
          <a:srcRect/>
          <a:stretch>
            <a:fillRect/>
          </a:stretch>
        </p:blipFill>
        <p:spPr bwMode="auto">
          <a:xfrm>
            <a:off x="2555776" y="1916832"/>
            <a:ext cx="3528392" cy="3600400"/>
          </a:xfrm>
          <a:prstGeom prst="rect">
            <a:avLst/>
          </a:prstGeom>
          <a:noFill/>
        </p:spPr>
      </p:pic>
      <p:sp>
        <p:nvSpPr>
          <p:cNvPr id="5" name="Espace réservé du numéro de diapositive 4"/>
          <p:cNvSpPr>
            <a:spLocks noGrp="1"/>
          </p:cNvSpPr>
          <p:nvPr>
            <p:ph type="sldNum" sz="quarter" idx="12"/>
          </p:nvPr>
        </p:nvSpPr>
        <p:spPr/>
        <p:txBody>
          <a:bodyPr/>
          <a:lstStyle/>
          <a:p>
            <a:fld id="{C3BF5857-6FBA-48C6-8B7D-061196A18BE1}" type="slidenum">
              <a:rPr lang="fr-FR" smtClean="0"/>
              <a:pPr/>
              <a:t>9</a:t>
            </a:fld>
            <a:endParaRPr lang="fr-FR"/>
          </a:p>
        </p:txBody>
      </p:sp>
      <p:sp>
        <p:nvSpPr>
          <p:cNvPr id="6" name="Espace réservé du pied de page 5"/>
          <p:cNvSpPr>
            <a:spLocks noGrp="1"/>
          </p:cNvSpPr>
          <p:nvPr>
            <p:ph type="ftr" sz="quarter" idx="11"/>
          </p:nvPr>
        </p:nvSpPr>
        <p:spPr/>
        <p:txBody>
          <a:bodyPr/>
          <a:lstStyle/>
          <a:p>
            <a:r>
              <a:rPr lang="fr-FR" smtClean="0"/>
              <a:t>L.P.J.M.Michotte 11/2018</a:t>
            </a:r>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285</Words>
  <Application>Microsoft Office PowerPoint</Application>
  <PresentationFormat>Affichage à l'écran (4:3)</PresentationFormat>
  <Paragraphs>63</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LE PROJET MONTAGNE D’OR L’EAU UN ENJEU MAJEUR</vt:lpstr>
      <vt:lpstr>UN PROJET TRES CONTROVERSE :  un débat public divise la Guyane pendant plusieurs semaines</vt:lpstr>
      <vt:lpstr>LOCALISATION DU PROJET : MONTAGNE D’OR</vt:lpstr>
      <vt:lpstr>A. LES  RISQUES LIES A L’EAU Comment seront gérés les risques liés à l’eau ? L’ININI UN TERRITOIRE MENACE : UN FLEUVE DÉJÀ POLLUE PAR L’ORPAILLAGE ILLEGA</vt:lpstr>
      <vt:lpstr>LES  RISQUES LIES A L’EAU </vt:lpstr>
      <vt:lpstr>LA DEFORESTATION </vt:lpstr>
      <vt:lpstr>  B. L’ENVIRONNEMENT Le projet tout entier est classé site Seveso en raison de la présence de cyanure destiné au traitement du minerai118. Selon le WWF, 46 500 t de cyanure seront nécessaire à l'extraction de l'or de la mine 98. Selon la Compagnie Montagne d'or, ce chiffre est surestimé101. Mi 2018, reprenant une annonce faite en réunion d'information par la Compagnie Montagne d'or, Guyane Nature Environnement calcule à 36 000 tonnes la quantité de cyanure qui sera utilisé sur les 12 ans d'exploitation119. En 2013 le BRGM indiquait qu'il n'existait pas d'alternative adéquate à l'utilisation du cyanure pour séparer l'or de la roche101. Les craintes des opposants au projet reposent notamment sur une catastrophe survenue au Brésil voisin en 2015, lors de laquelle la rupture d'un barrage a libéré des millions de tonnes de résidus de boues cyanurées </vt:lpstr>
      <vt:lpstr>LA DISPARITION DE MAMIFERES RARES Le tapir terrestris</vt:lpstr>
      <vt:lpstr>ARAPONGA BLANC : avec son épée sur le nez espèce rare</vt:lpstr>
      <vt:lpstr>DISPARITON DE MAMIFERES RARES TEL QUE L’ATELE NOIR endémique du Plateau des Guyanes et très sensible aux perturbations anthropiques particulièrement vulnérable tout comme le singe hurleur roux</vt:lpstr>
      <vt:lpstr>LE JAGUAR DE GUYANE OU PANTHERE ONCA</vt:lpstr>
      <vt:lpstr>LE PECARI A LEVRES BLANCHES espèces à enjeu très fort lourdement chassé par les orpailleurs illégaux</vt:lpstr>
      <vt:lpstr>L’ATELOPE  BARBOTINI DE GUYANE des espèces voisines aux milieux humides</vt:lpstr>
      <vt:lpstr>Diapositive 14</vt:lpstr>
      <vt:lpstr>Quels effets potentiels pour le développement économique et social de la Guyane ?</vt:lpstr>
      <vt:lpstr>EMPLOIS ET FORMATIONS</vt:lpstr>
      <vt:lpstr>SUITE DIAPOSITIVE PRECEDENTE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PROJET MONTAGNE D’OR L’EAU UN ENJEU MAJEUR</dc:title>
  <dc:creator>lelette</dc:creator>
  <cp:lastModifiedBy>lelette</cp:lastModifiedBy>
  <cp:revision>24</cp:revision>
  <dcterms:created xsi:type="dcterms:W3CDTF">2018-06-29T13:09:01Z</dcterms:created>
  <dcterms:modified xsi:type="dcterms:W3CDTF">2018-07-02T00:12:54Z</dcterms:modified>
</cp:coreProperties>
</file>